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121182" y="12"/>
            <a:ext cx="3571240" cy="180975"/>
          </a:xfrm>
          <a:custGeom>
            <a:avLst/>
            <a:gdLst/>
            <a:ahLst/>
            <a:cxnLst/>
            <a:rect l="l" t="t" r="r" b="b"/>
            <a:pathLst>
              <a:path w="3571240" h="180975">
                <a:moveTo>
                  <a:pt x="0" y="180568"/>
                </a:moveTo>
                <a:lnTo>
                  <a:pt x="3570808" y="180568"/>
                </a:lnTo>
                <a:lnTo>
                  <a:pt x="3570808" y="0"/>
                </a:lnTo>
                <a:lnTo>
                  <a:pt x="0" y="0"/>
                </a:lnTo>
                <a:lnTo>
                  <a:pt x="0" y="180568"/>
                </a:lnTo>
                <a:close/>
              </a:path>
            </a:pathLst>
          </a:custGeom>
          <a:solidFill>
            <a:srgbClr val="5A83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9336563" y="254736"/>
            <a:ext cx="1003300" cy="293370"/>
          </a:xfrm>
          <a:custGeom>
            <a:avLst/>
            <a:gdLst/>
            <a:ahLst/>
            <a:cxnLst/>
            <a:rect l="l" t="t" r="r" b="b"/>
            <a:pathLst>
              <a:path w="1003300" h="293370">
                <a:moveTo>
                  <a:pt x="1003007" y="0"/>
                </a:moveTo>
                <a:lnTo>
                  <a:pt x="179362" y="0"/>
                </a:lnTo>
                <a:lnTo>
                  <a:pt x="131702" y="6411"/>
                </a:lnTo>
                <a:lnTo>
                  <a:pt x="88862" y="24501"/>
                </a:lnTo>
                <a:lnTo>
                  <a:pt x="52557" y="52555"/>
                </a:lnTo>
                <a:lnTo>
                  <a:pt x="24502" y="88858"/>
                </a:lnTo>
                <a:lnTo>
                  <a:pt x="6411" y="131694"/>
                </a:lnTo>
                <a:lnTo>
                  <a:pt x="0" y="179349"/>
                </a:lnTo>
                <a:lnTo>
                  <a:pt x="2768" y="210879"/>
                </a:lnTo>
                <a:lnTo>
                  <a:pt x="10755" y="240611"/>
                </a:lnTo>
                <a:lnTo>
                  <a:pt x="23483" y="268071"/>
                </a:lnTo>
                <a:lnTo>
                  <a:pt x="40474" y="292785"/>
                </a:lnTo>
              </a:path>
            </a:pathLst>
          </a:custGeom>
          <a:ln w="24638">
            <a:solidFill>
              <a:srgbClr val="5B84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389467" y="256670"/>
            <a:ext cx="1137285" cy="451484"/>
          </a:xfrm>
          <a:custGeom>
            <a:avLst/>
            <a:gdLst/>
            <a:ahLst/>
            <a:cxnLst/>
            <a:rect l="l" t="t" r="r" b="b"/>
            <a:pathLst>
              <a:path w="1137284" h="451484">
                <a:moveTo>
                  <a:pt x="984275" y="0"/>
                </a:moveTo>
                <a:lnTo>
                  <a:pt x="1025877" y="9109"/>
                </a:lnTo>
                <a:lnTo>
                  <a:pt x="1062677" y="28832"/>
                </a:lnTo>
                <a:lnTo>
                  <a:pt x="1093443" y="57348"/>
                </a:lnTo>
                <a:lnTo>
                  <a:pt x="1116943" y="92833"/>
                </a:lnTo>
                <a:lnTo>
                  <a:pt x="1131946" y="133464"/>
                </a:lnTo>
                <a:lnTo>
                  <a:pt x="1137221" y="177419"/>
                </a:lnTo>
                <a:lnTo>
                  <a:pt x="1130810" y="225073"/>
                </a:lnTo>
                <a:lnTo>
                  <a:pt x="1112719" y="267909"/>
                </a:lnTo>
                <a:lnTo>
                  <a:pt x="1084665" y="304212"/>
                </a:lnTo>
                <a:lnTo>
                  <a:pt x="1048362" y="332266"/>
                </a:lnTo>
                <a:lnTo>
                  <a:pt x="1005526" y="350357"/>
                </a:lnTo>
                <a:lnTo>
                  <a:pt x="957872" y="356768"/>
                </a:lnTo>
                <a:lnTo>
                  <a:pt x="209537" y="356768"/>
                </a:lnTo>
                <a:lnTo>
                  <a:pt x="0" y="451015"/>
                </a:lnTo>
                <a:lnTo>
                  <a:pt x="90068" y="353072"/>
                </a:lnTo>
                <a:lnTo>
                  <a:pt x="68085" y="347039"/>
                </a:lnTo>
                <a:lnTo>
                  <a:pt x="47320" y="338381"/>
                </a:lnTo>
                <a:lnTo>
                  <a:pt x="27964" y="327290"/>
                </a:lnTo>
                <a:lnTo>
                  <a:pt x="10210" y="313956"/>
                </a:lnTo>
              </a:path>
            </a:pathLst>
          </a:custGeom>
          <a:ln w="24638">
            <a:solidFill>
              <a:srgbClr val="221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B847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B847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B847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130" cy="691515"/>
          </a:xfrm>
          <a:custGeom>
            <a:avLst/>
            <a:gdLst/>
            <a:ahLst/>
            <a:cxnLst/>
            <a:rect l="l" t="t" r="r" b="b"/>
            <a:pathLst>
              <a:path w="10692130" h="691515">
                <a:moveTo>
                  <a:pt x="0" y="691146"/>
                </a:moveTo>
                <a:lnTo>
                  <a:pt x="10692003" y="691146"/>
                </a:lnTo>
                <a:lnTo>
                  <a:pt x="10692003" y="0"/>
                </a:lnTo>
                <a:lnTo>
                  <a:pt x="0" y="0"/>
                </a:lnTo>
                <a:lnTo>
                  <a:pt x="0" y="691146"/>
                </a:lnTo>
                <a:close/>
              </a:path>
            </a:pathLst>
          </a:custGeom>
          <a:solidFill>
            <a:srgbClr val="5A83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028" y="236822"/>
            <a:ext cx="10255343" cy="335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B847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://www.komsilva.de/" TargetMode="External"/><Relationship Id="rId9" Type="http://schemas.openxmlformats.org/officeDocument/2006/relationships/image" Target="../media/image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komsilva.de/" TargetMode="Externa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9203055">
              <a:lnSpc>
                <a:spcPct val="100000"/>
              </a:lnSpc>
              <a:spcBef>
                <a:spcPts val="135"/>
              </a:spcBef>
            </a:pPr>
            <a:r>
              <a:rPr dirty="0" spc="-45" b="1">
                <a:solidFill>
                  <a:srgbClr val="221E1F"/>
                </a:solidFill>
                <a:latin typeface="Century Gothic"/>
                <a:cs typeface="Century Gothic"/>
              </a:rPr>
              <a:t>k</a:t>
            </a:r>
            <a:r>
              <a:rPr dirty="0" spc="-15" b="1">
                <a:solidFill>
                  <a:srgbClr val="221E1F"/>
                </a:solidFill>
                <a:latin typeface="Century Gothic"/>
                <a:cs typeface="Century Gothic"/>
              </a:rPr>
              <a:t>o</a:t>
            </a:r>
            <a:r>
              <a:rPr dirty="0" spc="-65" b="1">
                <a:solidFill>
                  <a:srgbClr val="221E1F"/>
                </a:solidFill>
                <a:latin typeface="Century Gothic"/>
                <a:cs typeface="Century Gothic"/>
              </a:rPr>
              <a:t>m</a:t>
            </a:r>
            <a:r>
              <a:rPr dirty="0" spc="105"/>
              <a:t>s</a:t>
            </a:r>
            <a:r>
              <a:rPr dirty="0" spc="55"/>
              <a:t>il</a:t>
            </a:r>
            <a:r>
              <a:rPr dirty="0" spc="100"/>
              <a:t>v</a:t>
            </a:r>
            <a:r>
              <a:rPr dirty="0" spc="80"/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9981811" y="6918569"/>
            <a:ext cx="524738" cy="26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10742" y="7265309"/>
            <a:ext cx="575877" cy="90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09967" y="6803245"/>
            <a:ext cx="348297" cy="33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281452" y="7069670"/>
            <a:ext cx="178346" cy="2115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281468" y="7160903"/>
            <a:ext cx="521591" cy="1689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28002" y="158407"/>
            <a:ext cx="3564001" cy="50399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277300" y="6128856"/>
            <a:ext cx="1177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A837C"/>
                </a:solidFill>
                <a:latin typeface="Segoe UI"/>
                <a:cs typeface="Segoe UI"/>
                <a:hlinkClick r:id="rId8"/>
              </a:rPr>
              <a:t>www.komsilva.de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662080"/>
            <a:ext cx="2663190" cy="159956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Nachwuchsförderung</a:t>
            </a:r>
            <a:endParaRPr sz="1200">
              <a:latin typeface="Gadugi"/>
              <a:cs typeface="Gadugi"/>
            </a:endParaRPr>
          </a:p>
          <a:p>
            <a:pPr algn="just" marL="12700" marR="144145">
              <a:lnSpc>
                <a:spcPct val="100000"/>
              </a:lnSpc>
              <a:spcBef>
                <a:spcPts val="545"/>
              </a:spcBef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Helfen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Ihrem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Nachfolger*in,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Ihren</a:t>
            </a:r>
            <a:r>
              <a:rPr dirty="0" sz="1100" spc="-9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kennenzulernen. Unterstützen Sie ihn oder  sie dabei, sich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mit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der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Aufgabe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Waldbesitz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vertraut zu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machen.</a:t>
            </a:r>
            <a:endParaRPr sz="1100">
              <a:latin typeface="Segoe UI Light"/>
              <a:cs typeface="Segoe UI Light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Zeigen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</a:t>
            </a:r>
            <a:r>
              <a:rPr dirty="0" sz="1100" spc="-35" b="0">
                <a:solidFill>
                  <a:srgbClr val="231F20"/>
                </a:solidFill>
                <a:latin typeface="Segoe UI Light"/>
                <a:cs typeface="Segoe UI Light"/>
              </a:rPr>
              <a:t>her,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was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und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Ihre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Vorgänger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im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an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Vorarbeit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geleistet haben. </a:t>
            </a:r>
            <a:r>
              <a:rPr dirty="0" sz="1100" spc="5" b="0">
                <a:solidFill>
                  <a:srgbClr val="231F20"/>
                </a:solidFill>
                <a:latin typeface="Segoe UI Light"/>
                <a:cs typeface="Segoe UI Light"/>
              </a:rPr>
              <a:t>Erzäh-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len Sie, damit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Familienwissen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bestehen</a:t>
            </a:r>
            <a:r>
              <a:rPr dirty="0" sz="1100" spc="-5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bleibt.</a:t>
            </a:r>
            <a:endParaRPr sz="1100">
              <a:latin typeface="Segoe UI Light"/>
              <a:cs typeface="Segoe U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2400" y="7231022"/>
            <a:ext cx="27533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0" b="1">
                <a:solidFill>
                  <a:srgbClr val="231F20"/>
                </a:solidFill>
                <a:latin typeface="Lucida Sans"/>
                <a:cs typeface="Lucida Sans"/>
              </a:rPr>
              <a:t>Waldnachfolge </a:t>
            </a:r>
            <a:r>
              <a:rPr dirty="0" sz="800" spc="5" b="1">
                <a:solidFill>
                  <a:srgbClr val="231F20"/>
                </a:solidFill>
                <a:latin typeface="Lucida Sans"/>
                <a:cs typeface="Lucida Sans"/>
              </a:rPr>
              <a:t>und </a:t>
            </a:r>
            <a:r>
              <a:rPr dirty="0" sz="800" b="1">
                <a:solidFill>
                  <a:srgbClr val="231F20"/>
                </a:solidFill>
                <a:latin typeface="Lucida Sans"/>
                <a:cs typeface="Lucida Sans"/>
              </a:rPr>
              <a:t>Besitzregelung </a:t>
            </a:r>
            <a:r>
              <a:rPr dirty="0" sz="800" spc="-25" b="1">
                <a:solidFill>
                  <a:srgbClr val="231F20"/>
                </a:solidFill>
                <a:latin typeface="Lucida Sans"/>
                <a:cs typeface="Lucida Sans"/>
              </a:rPr>
              <a:t>| </a:t>
            </a:r>
            <a:r>
              <a:rPr dirty="0" sz="800" spc="15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www.komsilva.de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12209" y="792010"/>
            <a:ext cx="2658590" cy="16290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004000" y="2413222"/>
            <a:ext cx="2679700" cy="2624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0871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A837C"/>
                </a:solidFill>
                <a:latin typeface="Segoe UI Semibold"/>
                <a:cs typeface="Segoe UI Semibold"/>
              </a:rPr>
              <a:t>Beratung </a:t>
            </a:r>
            <a:r>
              <a:rPr dirty="0" sz="900" spc="-5" b="1">
                <a:solidFill>
                  <a:srgbClr val="5A837C"/>
                </a:solidFill>
                <a:latin typeface="Segoe UI Semibold"/>
                <a:cs typeface="Segoe UI Semibold"/>
              </a:rPr>
              <a:t>durch </a:t>
            </a:r>
            <a:r>
              <a:rPr dirty="0" sz="900" spc="-10" b="1">
                <a:solidFill>
                  <a:srgbClr val="5A837C"/>
                </a:solidFill>
                <a:latin typeface="Segoe UI Semibold"/>
                <a:cs typeface="Segoe UI Semibold"/>
              </a:rPr>
              <a:t>starke</a:t>
            </a:r>
            <a:r>
              <a:rPr dirty="0" sz="900" spc="-55" b="1">
                <a:solidFill>
                  <a:srgbClr val="5A837C"/>
                </a:solidFill>
                <a:latin typeface="Segoe UI Semibold"/>
                <a:cs typeface="Segoe UI Semibold"/>
              </a:rPr>
              <a:t> </a:t>
            </a:r>
            <a:r>
              <a:rPr dirty="0" sz="900" spc="-5" b="1">
                <a:solidFill>
                  <a:srgbClr val="5A837C"/>
                </a:solidFill>
                <a:latin typeface="Segoe UI Semibold"/>
                <a:cs typeface="Segoe UI Semibold"/>
              </a:rPr>
              <a:t>Partner</a:t>
            </a:r>
            <a:endParaRPr sz="900">
              <a:latin typeface="Segoe UI Semibold"/>
              <a:cs typeface="Segoe UI Semibold"/>
            </a:endParaRPr>
          </a:p>
          <a:p>
            <a:pPr marL="12700" marR="651510">
              <a:lnSpc>
                <a:spcPct val="100000"/>
              </a:lnSpc>
              <a:spcBef>
                <a:spcPts val="890"/>
              </a:spcBef>
            </a:pP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Sie 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wollen </a:t>
            </a: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mehr 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wissen</a:t>
            </a:r>
            <a:r>
              <a:rPr dirty="0" sz="1200" spc="-95" b="1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zum  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Thema</a:t>
            </a:r>
            <a:r>
              <a:rPr dirty="0" sz="1200" spc="-50" b="1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Nachfolgeregelung?</a:t>
            </a:r>
            <a:endParaRPr sz="1200">
              <a:latin typeface="Gadugi"/>
              <a:cs typeface="Gadugi"/>
            </a:endParaRPr>
          </a:p>
          <a:p>
            <a:pPr marL="12700" marR="9525">
              <a:lnSpc>
                <a:spcPct val="100000"/>
              </a:lnSpc>
              <a:spcBef>
                <a:spcPts val="550"/>
              </a:spcBef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Für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rechtliche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Fragen wenden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sich an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Rechtsanwalt oder </a:t>
            </a:r>
            <a:r>
              <a:rPr dirty="0" sz="1100" spc="-25" b="0">
                <a:solidFill>
                  <a:srgbClr val="231F20"/>
                </a:solidFill>
                <a:latin typeface="Segoe UI Light"/>
                <a:cs typeface="Segoe UI Light"/>
              </a:rPr>
              <a:t>Notar.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Auch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Ihre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be-  rufsständische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Vertretung,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Ihr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Waldbesitzer-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oder der Bauernverband, berät Sie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gerne.</a:t>
            </a:r>
            <a:endParaRPr sz="1100">
              <a:latin typeface="Segoe UI Light"/>
              <a:cs typeface="Segoe UI Light"/>
            </a:endParaRPr>
          </a:p>
          <a:p>
            <a:pPr marL="12700" marR="9525">
              <a:lnSpc>
                <a:spcPts val="1400"/>
              </a:lnSpc>
              <a:spcBef>
                <a:spcPts val="625"/>
              </a:spcBef>
            </a:pP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Sie 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haben </a:t>
            </a: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Fragen 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oder </a:t>
            </a: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suchen</a:t>
            </a:r>
            <a:r>
              <a:rPr dirty="0" sz="1200" spc="-95" b="1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Unter-  </a:t>
            </a: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stützung zu Ihrem</a:t>
            </a:r>
            <a:r>
              <a:rPr dirty="0" sz="1200" spc="-25" b="1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Waldbesitz?</a:t>
            </a:r>
            <a:endParaRPr sz="1200">
              <a:latin typeface="Gadugi"/>
              <a:cs typeface="Gadugi"/>
            </a:endParaRPr>
          </a:p>
          <a:p>
            <a:pPr marL="12700" marR="114300">
              <a:lnSpc>
                <a:spcPct val="100000"/>
              </a:lnSpc>
              <a:spcBef>
                <a:spcPts val="505"/>
              </a:spcBef>
            </a:pP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Rund um die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Pflege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Bewirtschaftung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Ihres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Waldes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stehen Ihnen forstliche Partner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mit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Rat und </a:t>
            </a:r>
            <a:r>
              <a:rPr dirty="0" sz="1100" spc="-65" b="0">
                <a:solidFill>
                  <a:srgbClr val="231F20"/>
                </a:solidFill>
                <a:latin typeface="Segoe UI Light"/>
                <a:cs typeface="Segoe UI Light"/>
              </a:rPr>
              <a:t>Tat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zur</a:t>
            </a:r>
            <a:r>
              <a:rPr dirty="0" sz="1100" spc="45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Seite.</a:t>
            </a:r>
            <a:endParaRPr sz="11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100" b="1">
                <a:solidFill>
                  <a:srgbClr val="231F20"/>
                </a:solidFill>
                <a:latin typeface="Segoe UI Semibold"/>
                <a:cs typeface="Segoe UI Semibold"/>
              </a:rPr>
              <a:t>Ihr </a:t>
            </a:r>
            <a:r>
              <a:rPr dirty="0" sz="1100" spc="-5" b="1">
                <a:solidFill>
                  <a:srgbClr val="231F20"/>
                </a:solidFill>
                <a:latin typeface="Segoe UI Semibold"/>
                <a:cs typeface="Segoe UI Semibold"/>
              </a:rPr>
              <a:t>forstlicher Partner </a:t>
            </a:r>
            <a:r>
              <a:rPr dirty="0" sz="1100" b="1">
                <a:solidFill>
                  <a:srgbClr val="231F20"/>
                </a:solidFill>
                <a:latin typeface="Segoe UI Semibold"/>
                <a:cs typeface="Segoe UI Semibold"/>
              </a:rPr>
              <a:t>an </a:t>
            </a:r>
            <a:r>
              <a:rPr dirty="0" sz="1100" spc="-5" b="1">
                <a:solidFill>
                  <a:srgbClr val="231F20"/>
                </a:solidFill>
                <a:latin typeface="Segoe UI Semibold"/>
                <a:cs typeface="Segoe UI Semibold"/>
              </a:rPr>
              <a:t>Ihrem</a:t>
            </a:r>
            <a:r>
              <a:rPr dirty="0" sz="1100" spc="-30" b="1">
                <a:solidFill>
                  <a:srgbClr val="231F20"/>
                </a:solidFill>
                <a:latin typeface="Segoe UI Semibold"/>
                <a:cs typeface="Segoe UI Semibold"/>
              </a:rPr>
              <a:t> </a:t>
            </a:r>
            <a:r>
              <a:rPr dirty="0" sz="1100" spc="-5" b="1">
                <a:solidFill>
                  <a:srgbClr val="231F20"/>
                </a:solidFill>
                <a:latin typeface="Segoe UI Semibold"/>
                <a:cs typeface="Segoe UI Semibold"/>
              </a:rPr>
              <a:t>Waldort:</a:t>
            </a:r>
            <a:endParaRPr sz="1100">
              <a:latin typeface="Segoe UI Semibold"/>
              <a:cs typeface="Segoe UI Semibol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" y="2421001"/>
            <a:ext cx="2649855" cy="4681855"/>
          </a:xfrm>
          <a:custGeom>
            <a:avLst/>
            <a:gdLst/>
            <a:ahLst/>
            <a:cxnLst/>
            <a:rect l="l" t="t" r="r" b="b"/>
            <a:pathLst>
              <a:path w="2649855" h="4681855">
                <a:moveTo>
                  <a:pt x="0" y="4681804"/>
                </a:moveTo>
                <a:lnTo>
                  <a:pt x="2649601" y="4681804"/>
                </a:lnTo>
                <a:lnTo>
                  <a:pt x="2649601" y="0"/>
                </a:lnTo>
                <a:lnTo>
                  <a:pt x="0" y="0"/>
                </a:lnTo>
                <a:lnTo>
                  <a:pt x="0" y="4681804"/>
                </a:lnTo>
                <a:close/>
              </a:path>
            </a:pathLst>
          </a:custGeom>
          <a:solidFill>
            <a:srgbClr val="5A83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12"/>
            <a:ext cx="7121525" cy="656590"/>
          </a:xfrm>
          <a:custGeom>
            <a:avLst/>
            <a:gdLst/>
            <a:ahLst/>
            <a:cxnLst/>
            <a:rect l="l" t="t" r="r" b="b"/>
            <a:pathLst>
              <a:path w="7121525" h="656590">
                <a:moveTo>
                  <a:pt x="0" y="656043"/>
                </a:moveTo>
                <a:lnTo>
                  <a:pt x="7121182" y="656043"/>
                </a:lnTo>
                <a:lnTo>
                  <a:pt x="7121182" y="0"/>
                </a:lnTo>
                <a:lnTo>
                  <a:pt x="0" y="0"/>
                </a:lnTo>
                <a:lnTo>
                  <a:pt x="0" y="656043"/>
                </a:lnTo>
                <a:close/>
              </a:path>
            </a:pathLst>
          </a:custGeom>
          <a:solidFill>
            <a:srgbClr val="5A83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57200" y="228366"/>
            <a:ext cx="26625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Gadugi"/>
                <a:cs typeface="Gadugi"/>
              </a:rPr>
              <a:t>...Perspektiven</a:t>
            </a:r>
            <a:r>
              <a:rPr dirty="0" sz="1600" spc="-9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Gadugi"/>
                <a:cs typeface="Gadugi"/>
              </a:rPr>
              <a:t>ermöglichen</a:t>
            </a:r>
            <a:endParaRPr sz="1600">
              <a:latin typeface="Gadugi"/>
              <a:cs typeface="Gadug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77299" y="4905625"/>
            <a:ext cx="1581785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5A837C"/>
                </a:solidFill>
                <a:latin typeface="Segoe UI Semibold"/>
                <a:cs typeface="Segoe UI Semibold"/>
              </a:rPr>
              <a:t>Frühzeitige  Waldnachfolge-  und</a:t>
            </a:r>
            <a:r>
              <a:rPr dirty="0" sz="1400" spc="-70" b="1">
                <a:solidFill>
                  <a:srgbClr val="5A837C"/>
                </a:solidFill>
                <a:latin typeface="Segoe UI Semibold"/>
                <a:cs typeface="Segoe UI Semibold"/>
              </a:rPr>
              <a:t> </a:t>
            </a:r>
            <a:r>
              <a:rPr dirty="0" sz="1400" spc="-5" b="1">
                <a:solidFill>
                  <a:srgbClr val="5A837C"/>
                </a:solidFill>
                <a:latin typeface="Segoe UI Semibold"/>
                <a:cs typeface="Segoe UI Semibold"/>
              </a:rPr>
              <a:t>Besitzregelung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02801" y="3501228"/>
            <a:ext cx="3589654" cy="1990089"/>
          </a:xfrm>
          <a:custGeom>
            <a:avLst/>
            <a:gdLst/>
            <a:ahLst/>
            <a:cxnLst/>
            <a:rect l="l" t="t" r="r" b="b"/>
            <a:pathLst>
              <a:path w="3589654" h="1990089">
                <a:moveTo>
                  <a:pt x="0" y="0"/>
                </a:moveTo>
                <a:lnTo>
                  <a:pt x="3589197" y="1989518"/>
                </a:lnTo>
                <a:lnTo>
                  <a:pt x="3589197" y="1664322"/>
                </a:lnTo>
                <a:lnTo>
                  <a:pt x="589241" y="1409"/>
                </a:lnTo>
                <a:lnTo>
                  <a:pt x="0" y="0"/>
                </a:lnTo>
                <a:close/>
              </a:path>
            </a:pathLst>
          </a:custGeom>
          <a:solidFill>
            <a:srgbClr val="5A83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765063" y="3248531"/>
            <a:ext cx="2927350" cy="654685"/>
          </a:xfrm>
          <a:custGeom>
            <a:avLst/>
            <a:gdLst/>
            <a:ahLst/>
            <a:cxnLst/>
            <a:rect l="l" t="t" r="r" b="b"/>
            <a:pathLst>
              <a:path w="2927350" h="654685">
                <a:moveTo>
                  <a:pt x="2926939" y="0"/>
                </a:moveTo>
                <a:lnTo>
                  <a:pt x="0" y="0"/>
                </a:lnTo>
                <a:lnTo>
                  <a:pt x="1168984" y="647979"/>
                </a:lnTo>
                <a:lnTo>
                  <a:pt x="2926939" y="654419"/>
                </a:lnTo>
                <a:lnTo>
                  <a:pt x="2926939" y="0"/>
                </a:lnTo>
                <a:close/>
              </a:path>
            </a:pathLst>
          </a:custGeom>
          <a:solidFill>
            <a:srgbClr val="5A837C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935173" y="3228344"/>
            <a:ext cx="157162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52450">
              <a:lnSpc>
                <a:spcPct val="125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FFFFFF"/>
                </a:solidFill>
                <a:latin typeface="Segoe UI Semibold"/>
                <a:cs typeface="Segoe UI Semibold"/>
              </a:rPr>
              <a:t>Mein</a:t>
            </a:r>
            <a:r>
              <a:rPr dirty="0" sz="1600" spc="-95" b="1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Segoe UI Semibold"/>
                <a:cs typeface="Segoe UI Semibold"/>
              </a:rPr>
              <a:t>Wald  </a:t>
            </a:r>
            <a:r>
              <a:rPr dirty="0" sz="1600" spc="-5" b="1">
                <a:solidFill>
                  <a:srgbClr val="FFFFFF"/>
                </a:solidFill>
                <a:latin typeface="Segoe UI Semibold"/>
                <a:cs typeface="Segoe UI Semibold"/>
              </a:rPr>
              <a:t>in guten</a:t>
            </a:r>
            <a:r>
              <a:rPr dirty="0" sz="1600" spc="-85" b="1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Segoe UI Semibold"/>
                <a:cs typeface="Segoe UI Semibold"/>
              </a:rPr>
              <a:t>Händen</a:t>
            </a:r>
            <a:endParaRPr sz="1600">
              <a:latin typeface="Segoe UI Semibold"/>
              <a:cs typeface="Segoe UI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21199" y="200241"/>
            <a:ext cx="204723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Gadugi"/>
                <a:cs typeface="Gadugi"/>
              </a:rPr>
              <a:t>Ihre</a:t>
            </a:r>
            <a:r>
              <a:rPr dirty="0" sz="1600" spc="-7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Gadugi"/>
                <a:cs typeface="Gadugi"/>
              </a:rPr>
              <a:t>Ansprechpartner</a:t>
            </a:r>
            <a:endParaRPr sz="1600">
              <a:latin typeface="Gadugi"/>
              <a:cs typeface="Gadug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1248" y="2475364"/>
            <a:ext cx="13747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Javanese Text"/>
                <a:cs typeface="Javanese Text"/>
              </a:rPr>
              <a:t>Generationenprojekt</a:t>
            </a:r>
            <a:endParaRPr sz="1200">
              <a:latin typeface="Javanese Text"/>
              <a:cs typeface="Javanese Tex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56043" y="3720668"/>
            <a:ext cx="2039620" cy="250825"/>
          </a:xfrm>
          <a:custGeom>
            <a:avLst/>
            <a:gdLst/>
            <a:ahLst/>
            <a:cxnLst/>
            <a:rect l="l" t="t" r="r" b="b"/>
            <a:pathLst>
              <a:path w="2039620" h="250825">
                <a:moveTo>
                  <a:pt x="0" y="250228"/>
                </a:moveTo>
                <a:lnTo>
                  <a:pt x="2039302" y="250228"/>
                </a:lnTo>
                <a:lnTo>
                  <a:pt x="2039302" y="0"/>
                </a:lnTo>
                <a:lnTo>
                  <a:pt x="0" y="0"/>
                </a:lnTo>
                <a:lnTo>
                  <a:pt x="0" y="250228"/>
                </a:lnTo>
                <a:close/>
              </a:path>
            </a:pathLst>
          </a:custGeom>
          <a:solidFill>
            <a:srgbClr val="5A83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02999" y="2837257"/>
            <a:ext cx="81724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105">
                <a:solidFill>
                  <a:srgbClr val="FFFFFF"/>
                </a:solidFill>
                <a:latin typeface="Palatino Linotype"/>
                <a:cs typeface="Palatino Linotype"/>
              </a:rPr>
              <a:t>Fürsorge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17975" y="3895792"/>
            <a:ext cx="520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solidFill>
                  <a:srgbClr val="FFFFFF"/>
                </a:solidFill>
                <a:latin typeface="Palatino Linotype"/>
                <a:cs typeface="Palatino Linotype"/>
              </a:rPr>
              <a:t>t</a:t>
            </a:r>
            <a:r>
              <a:rPr dirty="0" sz="1800" spc="-9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dirty="0" sz="1800" spc="-5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dirty="0" sz="1800" spc="-80">
                <a:solidFill>
                  <a:srgbClr val="FFFFFF"/>
                </a:solidFill>
                <a:latin typeface="Palatino Linotype"/>
                <a:cs typeface="Palatino Linotype"/>
              </a:rPr>
              <a:t>len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96749" y="2837491"/>
            <a:ext cx="10585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 i="1">
                <a:solidFill>
                  <a:srgbClr val="FFFFFF"/>
                </a:solidFill>
                <a:latin typeface="Lucida Handwriting"/>
                <a:cs typeface="Lucida Handwriting"/>
              </a:rPr>
              <a:t>vermitteln</a:t>
            </a:r>
            <a:endParaRPr sz="1400">
              <a:latin typeface="Lucida Handwriting"/>
              <a:cs typeface="Lucida Handwriting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65999" y="2501329"/>
            <a:ext cx="5613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ourier New"/>
                <a:cs typeface="Courier New"/>
              </a:rPr>
              <a:t>Erbe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26799" y="4520403"/>
            <a:ext cx="9385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25" b="1">
                <a:solidFill>
                  <a:srgbClr val="FFFFFF"/>
                </a:solidFill>
                <a:latin typeface="Tahoma"/>
                <a:cs typeface="Tahoma"/>
              </a:rPr>
              <a:t>Vorfahren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34500" y="5027759"/>
            <a:ext cx="1570355" cy="109347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80"/>
              </a:spcBef>
            </a:pPr>
            <a:r>
              <a:rPr dirty="0" sz="1200" spc="-5">
                <a:solidFill>
                  <a:srgbClr val="FFFFFF"/>
                </a:solidFill>
                <a:latin typeface="Javanese Text"/>
                <a:cs typeface="Javanese Text"/>
              </a:rPr>
              <a:t>Familientradition</a:t>
            </a:r>
            <a:endParaRPr sz="1200">
              <a:latin typeface="Javanese Text"/>
              <a:cs typeface="Javanese Text"/>
            </a:endParaRPr>
          </a:p>
          <a:p>
            <a:pPr marL="350520">
              <a:lnSpc>
                <a:spcPct val="100000"/>
              </a:lnSpc>
              <a:spcBef>
                <a:spcPts val="1170"/>
              </a:spcBef>
            </a:pPr>
            <a:r>
              <a:rPr dirty="0" sz="1800" spc="-110">
                <a:solidFill>
                  <a:srgbClr val="FFFFFF"/>
                </a:solidFill>
                <a:latin typeface="Palatino Linotype"/>
                <a:cs typeface="Palatino Linotype"/>
              </a:rPr>
              <a:t>Vorsorge</a:t>
            </a:r>
            <a:endParaRPr sz="1800">
              <a:latin typeface="Palatino Linotype"/>
              <a:cs typeface="Palatino Linotype"/>
            </a:endParaRPr>
          </a:p>
          <a:p>
            <a:pPr marL="207010">
              <a:lnSpc>
                <a:spcPct val="100000"/>
              </a:lnSpc>
              <a:spcBef>
                <a:spcPts val="695"/>
              </a:spcBef>
            </a:pPr>
            <a:r>
              <a:rPr dirty="0" sz="1800" spc="-120">
                <a:solidFill>
                  <a:srgbClr val="FFFFFF"/>
                </a:solidFill>
                <a:latin typeface="Courier New"/>
                <a:cs typeface="Courier New"/>
              </a:rPr>
              <a:t>Geschichten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8675" y="4713486"/>
            <a:ext cx="1897380" cy="56832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38125">
              <a:lnSpc>
                <a:spcPct val="100000"/>
              </a:lnSpc>
              <a:spcBef>
                <a:spcPts val="340"/>
              </a:spcBef>
            </a:pPr>
            <a:r>
              <a:rPr dirty="0" sz="1800" spc="-5">
                <a:solidFill>
                  <a:srgbClr val="FFFFFF"/>
                </a:solidFill>
                <a:latin typeface="Courier New"/>
                <a:cs typeface="Courier New"/>
              </a:rPr>
              <a:t>sich</a:t>
            </a:r>
            <a:r>
              <a:rPr dirty="0" sz="1800" spc="-5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ourier New"/>
                <a:cs typeface="Courier New"/>
              </a:rPr>
              <a:t>kümmern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r>
              <a:rPr dirty="0" sz="1400" spc="20" b="1">
                <a:solidFill>
                  <a:srgbClr val="FFFFFF"/>
                </a:solidFill>
                <a:latin typeface="Tahoma"/>
                <a:cs typeface="Tahoma"/>
              </a:rPr>
              <a:t>Heimat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6227" y="6058823"/>
            <a:ext cx="2401570" cy="77851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84"/>
              </a:spcBef>
            </a:pPr>
            <a:r>
              <a:rPr dirty="0" sz="1800" spc="-110">
                <a:solidFill>
                  <a:srgbClr val="FFFFFF"/>
                </a:solidFill>
                <a:latin typeface="Palatino Linotype"/>
                <a:cs typeface="Palatino Linotype"/>
              </a:rPr>
              <a:t>gesunder</a:t>
            </a:r>
            <a:r>
              <a:rPr dirty="0" sz="1800" spc="-5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Palatino Linotype"/>
                <a:cs typeface="Palatino Linotype"/>
              </a:rPr>
              <a:t>Wald</a:t>
            </a:r>
            <a:endParaRPr sz="1800">
              <a:latin typeface="Palatino Linotype"/>
              <a:cs typeface="Palatino Linotype"/>
            </a:endParaRPr>
          </a:p>
          <a:p>
            <a:pPr marL="1003935">
              <a:lnSpc>
                <a:spcPts val="1540"/>
              </a:lnSpc>
              <a:spcBef>
                <a:spcPts val="300"/>
              </a:spcBef>
            </a:pPr>
            <a:r>
              <a:rPr dirty="0" sz="1400" i="1">
                <a:solidFill>
                  <a:srgbClr val="FFFFFF"/>
                </a:solidFill>
                <a:latin typeface="Lucida Handwriting"/>
                <a:cs typeface="Lucida Handwriting"/>
              </a:rPr>
              <a:t>Nachkommen</a:t>
            </a:r>
            <a:endParaRPr sz="1400">
              <a:latin typeface="Lucida Handwriting"/>
              <a:cs typeface="Lucida Handwriting"/>
            </a:endParaRPr>
          </a:p>
          <a:p>
            <a:pPr marL="96520">
              <a:lnSpc>
                <a:spcPts val="1540"/>
              </a:lnSpc>
              <a:tabLst>
                <a:tab pos="1255395" algn="l"/>
              </a:tabLst>
            </a:pPr>
            <a:r>
              <a:rPr dirty="0" sz="1200">
                <a:solidFill>
                  <a:srgbClr val="FFFFFF"/>
                </a:solidFill>
                <a:latin typeface="Javanese Text"/>
                <a:cs typeface="Javanese Text"/>
              </a:rPr>
              <a:t>mein </a:t>
            </a:r>
            <a:r>
              <a:rPr dirty="0" sz="1200" spc="-30">
                <a:solidFill>
                  <a:srgbClr val="FFFFFF"/>
                </a:solidFill>
                <a:latin typeface="Javanese Text"/>
                <a:cs typeface="Javanese Text"/>
              </a:rPr>
              <a:t>Wald	</a:t>
            </a:r>
            <a:r>
              <a:rPr dirty="0" baseline="-51587" sz="2100" spc="60" b="1">
                <a:solidFill>
                  <a:srgbClr val="FFFFFF"/>
                </a:solidFill>
                <a:latin typeface="Tahoma"/>
                <a:cs typeface="Tahoma"/>
              </a:rPr>
              <a:t>dein</a:t>
            </a:r>
            <a:r>
              <a:rPr dirty="0" baseline="-51587" sz="2100" spc="-7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baseline="-51587" sz="2100" spc="7" b="1">
                <a:solidFill>
                  <a:srgbClr val="FFFFFF"/>
                </a:solidFill>
                <a:latin typeface="Tahoma"/>
                <a:cs typeface="Tahoma"/>
              </a:rPr>
              <a:t>Wald</a:t>
            </a:r>
            <a:endParaRPr baseline="-51587" sz="21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6850" y="3167071"/>
            <a:ext cx="2471420" cy="77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baseline="-25793" sz="2100" b="1">
                <a:solidFill>
                  <a:srgbClr val="FFFFFF"/>
                </a:solidFill>
                <a:latin typeface="Tahoma"/>
                <a:cs typeface="Tahoma"/>
              </a:rPr>
              <a:t>Weg </a:t>
            </a:r>
            <a:r>
              <a:rPr dirty="0" baseline="-25793" sz="2100" spc="37" b="1">
                <a:solidFill>
                  <a:srgbClr val="FFFFFF"/>
                </a:solidFill>
                <a:latin typeface="Tahoma"/>
                <a:cs typeface="Tahoma"/>
              </a:rPr>
              <a:t>bereiten</a:t>
            </a:r>
            <a:r>
              <a:rPr dirty="0" baseline="-25793" sz="2100" spc="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Palatino Linotype"/>
                <a:cs typeface="Palatino Linotype"/>
              </a:rPr>
              <a:t>miteinander</a:t>
            </a:r>
            <a:endParaRPr sz="1800">
              <a:latin typeface="Palatino Linotype"/>
              <a:cs typeface="Palatino Linotype"/>
            </a:endParaRPr>
          </a:p>
          <a:p>
            <a:pPr marL="428625">
              <a:lnSpc>
                <a:spcPct val="100000"/>
              </a:lnSpc>
              <a:spcBef>
                <a:spcPts val="1605"/>
              </a:spcBef>
            </a:pPr>
            <a:r>
              <a:rPr dirty="0" sz="1800">
                <a:solidFill>
                  <a:srgbClr val="FFFFFF"/>
                </a:solidFill>
                <a:latin typeface="Book Antiqua"/>
                <a:cs typeface="Book Antiqua"/>
              </a:rPr>
              <a:t>mit warmer</a:t>
            </a:r>
            <a:r>
              <a:rPr dirty="0" sz="1800" spc="-35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Book Antiqua"/>
                <a:cs typeface="Book Antiqua"/>
              </a:rPr>
              <a:t>Hand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7624" y="5368066"/>
            <a:ext cx="982344" cy="631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Javanese Text"/>
                <a:cs typeface="Javanese Text"/>
              </a:rPr>
              <a:t>Fit für</a:t>
            </a:r>
            <a:r>
              <a:rPr dirty="0" sz="1200" spc="-90">
                <a:solidFill>
                  <a:srgbClr val="FFFFFF"/>
                </a:solidFill>
                <a:latin typeface="Javanese Text"/>
                <a:cs typeface="Javanese Tex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Javanese Text"/>
                <a:cs typeface="Javanese Text"/>
              </a:rPr>
              <a:t>Morgen</a:t>
            </a:r>
            <a:endParaRPr sz="1200">
              <a:latin typeface="Javanese Text"/>
              <a:cs typeface="Javanese Text"/>
            </a:endParaRPr>
          </a:p>
          <a:p>
            <a:pPr marL="33655">
              <a:lnSpc>
                <a:spcPct val="100000"/>
              </a:lnSpc>
              <a:spcBef>
                <a:spcPts val="1650"/>
              </a:spcBef>
            </a:pPr>
            <a:r>
              <a:rPr dirty="0" sz="1400" i="1">
                <a:solidFill>
                  <a:srgbClr val="FFFFFF"/>
                </a:solidFill>
                <a:latin typeface="Lucida Handwriting"/>
                <a:cs typeface="Lucida Handwriting"/>
              </a:rPr>
              <a:t>gestalten</a:t>
            </a:r>
            <a:endParaRPr sz="1400">
              <a:latin typeface="Lucida Handwriting"/>
              <a:cs typeface="Lucida Handwriting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8675" y="3972563"/>
            <a:ext cx="1468755" cy="54038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dirty="0" sz="1400" spc="30" b="1">
                <a:solidFill>
                  <a:srgbClr val="FFFFFF"/>
                </a:solidFill>
                <a:latin typeface="Tahoma"/>
                <a:cs typeface="Tahoma"/>
              </a:rPr>
              <a:t>Erfahrungen</a:t>
            </a:r>
            <a:endParaRPr sz="1400">
              <a:latin typeface="Tahoma"/>
              <a:cs typeface="Tahoma"/>
            </a:endParaRPr>
          </a:p>
          <a:p>
            <a:pPr marL="9525">
              <a:lnSpc>
                <a:spcPct val="100000"/>
              </a:lnSpc>
              <a:spcBef>
                <a:spcPts val="120"/>
              </a:spcBef>
            </a:pPr>
            <a:r>
              <a:rPr dirty="0" baseline="-37037" sz="2700" spc="-112">
                <a:solidFill>
                  <a:srgbClr val="FFFFFF"/>
                </a:solidFill>
                <a:latin typeface="Palatino Linotype"/>
                <a:cs typeface="Palatino Linotype"/>
              </a:rPr>
              <a:t>lernen</a:t>
            </a:r>
            <a:r>
              <a:rPr dirty="0" baseline="-37037" sz="2700" spc="-22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Javanese Text"/>
                <a:cs typeface="Javanese Text"/>
              </a:rPr>
              <a:t>Zukunft</a:t>
            </a:r>
            <a:endParaRPr sz="1800">
              <a:latin typeface="Javanese Text"/>
              <a:cs typeface="Javanese Tex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821455" y="5105946"/>
            <a:ext cx="3060065" cy="1980564"/>
          </a:xfrm>
          <a:custGeom>
            <a:avLst/>
            <a:gdLst/>
            <a:ahLst/>
            <a:cxnLst/>
            <a:rect l="l" t="t" r="r" b="b"/>
            <a:pathLst>
              <a:path w="3060065" h="1980565">
                <a:moveTo>
                  <a:pt x="0" y="1980006"/>
                </a:moveTo>
                <a:lnTo>
                  <a:pt x="3060001" y="1980006"/>
                </a:lnTo>
                <a:lnTo>
                  <a:pt x="3060001" y="0"/>
                </a:lnTo>
                <a:lnTo>
                  <a:pt x="0" y="0"/>
                </a:lnTo>
                <a:lnTo>
                  <a:pt x="0" y="1980006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5400" y="7231022"/>
            <a:ext cx="27533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0" b="1">
                <a:solidFill>
                  <a:srgbClr val="231F20"/>
                </a:solidFill>
                <a:latin typeface="Lucida Sans"/>
                <a:cs typeface="Lucida Sans"/>
              </a:rPr>
              <a:t>Waldnachfolge </a:t>
            </a:r>
            <a:r>
              <a:rPr dirty="0" sz="800" spc="5" b="1">
                <a:solidFill>
                  <a:srgbClr val="231F20"/>
                </a:solidFill>
                <a:latin typeface="Lucida Sans"/>
                <a:cs typeface="Lucida Sans"/>
              </a:rPr>
              <a:t>und </a:t>
            </a:r>
            <a:r>
              <a:rPr dirty="0" sz="800" b="1">
                <a:solidFill>
                  <a:srgbClr val="231F20"/>
                </a:solidFill>
                <a:latin typeface="Lucida Sans"/>
                <a:cs typeface="Lucida Sans"/>
              </a:rPr>
              <a:t>Besitzregelung </a:t>
            </a:r>
            <a:r>
              <a:rPr dirty="0" sz="800" spc="-25" b="1">
                <a:solidFill>
                  <a:srgbClr val="231F20"/>
                </a:solidFill>
                <a:latin typeface="Lucida Sans"/>
                <a:cs typeface="Lucida Sans"/>
              </a:rPr>
              <a:t>| </a:t>
            </a:r>
            <a:r>
              <a:rPr dirty="0" sz="800" spc="15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www.komsilva.de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16692" y="781202"/>
            <a:ext cx="2651836" cy="1486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04000" y="2251222"/>
            <a:ext cx="2679700" cy="256540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346200" marR="5080" indent="58419">
              <a:lnSpc>
                <a:spcPts val="900"/>
              </a:lnSpc>
              <a:spcBef>
                <a:spcPts val="280"/>
              </a:spcBef>
            </a:pPr>
            <a:r>
              <a:rPr dirty="0" sz="900" spc="-10" b="1">
                <a:solidFill>
                  <a:srgbClr val="5A837C"/>
                </a:solidFill>
                <a:latin typeface="Segoe UI Semibold"/>
                <a:cs typeface="Segoe UI Semibold"/>
              </a:rPr>
              <a:t>Vorsorge </a:t>
            </a:r>
            <a:r>
              <a:rPr dirty="0" sz="900" b="1">
                <a:solidFill>
                  <a:srgbClr val="5A837C"/>
                </a:solidFill>
                <a:latin typeface="Segoe UI Semibold"/>
                <a:cs typeface="Segoe UI Semibold"/>
              </a:rPr>
              <a:t>als </a:t>
            </a:r>
            <a:r>
              <a:rPr dirty="0" sz="900" spc="-5" b="1">
                <a:solidFill>
                  <a:srgbClr val="5A837C"/>
                </a:solidFill>
                <a:latin typeface="Segoe UI Semibold"/>
                <a:cs typeface="Segoe UI Semibold"/>
              </a:rPr>
              <a:t>Fürsoge</a:t>
            </a:r>
            <a:r>
              <a:rPr dirty="0" sz="900" spc="-75" b="1">
                <a:solidFill>
                  <a:srgbClr val="5A837C"/>
                </a:solidFill>
                <a:latin typeface="Segoe UI Semibold"/>
                <a:cs typeface="Segoe UI Semibold"/>
              </a:rPr>
              <a:t> </a:t>
            </a:r>
            <a:r>
              <a:rPr dirty="0" sz="900" b="1">
                <a:solidFill>
                  <a:srgbClr val="5A837C"/>
                </a:solidFill>
                <a:latin typeface="Segoe UI Semibold"/>
                <a:cs typeface="Segoe UI Semibold"/>
              </a:rPr>
              <a:t>für  </a:t>
            </a:r>
            <a:r>
              <a:rPr dirty="0" sz="900" spc="-10" b="1">
                <a:solidFill>
                  <a:srgbClr val="5A837C"/>
                </a:solidFill>
                <a:latin typeface="Segoe UI Semibold"/>
                <a:cs typeface="Segoe UI Semibold"/>
              </a:rPr>
              <a:t>kommende</a:t>
            </a:r>
            <a:r>
              <a:rPr dirty="0" sz="900" spc="-55" b="1">
                <a:solidFill>
                  <a:srgbClr val="5A837C"/>
                </a:solidFill>
                <a:latin typeface="Segoe UI Semibold"/>
                <a:cs typeface="Segoe UI Semibold"/>
              </a:rPr>
              <a:t> </a:t>
            </a:r>
            <a:r>
              <a:rPr dirty="0" sz="900" spc="-5" b="1">
                <a:solidFill>
                  <a:srgbClr val="5A837C"/>
                </a:solidFill>
                <a:latin typeface="Segoe UI Semibold"/>
                <a:cs typeface="Segoe UI Semibold"/>
              </a:rPr>
              <a:t>Generationen</a:t>
            </a:r>
            <a:endParaRPr sz="900">
              <a:latin typeface="Segoe UI Semibold"/>
              <a:cs typeface="Segoe UI Semibold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Wald 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in guten</a:t>
            </a:r>
            <a:r>
              <a:rPr dirty="0" sz="1200" spc="-15" b="1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Händen</a:t>
            </a:r>
            <a:endParaRPr sz="12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Wer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soll Ihren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einmal weiterführen?</a:t>
            </a:r>
            <a:endParaRPr sz="1100">
              <a:latin typeface="Segoe UI Light"/>
              <a:cs typeface="Segoe UI Light"/>
            </a:endParaRPr>
          </a:p>
          <a:p>
            <a:pPr algn="just" marL="12700" marR="69215">
              <a:lnSpc>
                <a:spcPct val="100000"/>
              </a:lnSpc>
              <a:spcBef>
                <a:spcPts val="565"/>
              </a:spcBef>
            </a:pP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treffen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alle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wichtigen Entscheidungen zu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Ihrem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Waldbesitz. </a:t>
            </a:r>
            <a:r>
              <a:rPr dirty="0" sz="1100" spc="-35" b="0">
                <a:solidFill>
                  <a:srgbClr val="231F20"/>
                </a:solidFill>
                <a:latin typeface="Segoe UI Light"/>
                <a:cs typeface="Segoe UI Light"/>
              </a:rPr>
              <a:t>Treffen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auch diese </a:t>
            </a:r>
            <a:r>
              <a:rPr dirty="0" sz="1100" spc="-25" b="0">
                <a:solidFill>
                  <a:srgbClr val="231F20"/>
                </a:solidFill>
                <a:latin typeface="Segoe UI Light"/>
                <a:cs typeface="Segoe UI Light"/>
              </a:rPr>
              <a:t>Ent-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scheidung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rechtzeitig.</a:t>
            </a:r>
            <a:endParaRPr sz="1100">
              <a:latin typeface="Segoe UI Light"/>
              <a:cs typeface="Segoe UI Light"/>
            </a:endParaRPr>
          </a:p>
          <a:p>
            <a:pPr marL="12700" marR="52705">
              <a:lnSpc>
                <a:spcPct val="100000"/>
              </a:lnSpc>
              <a:spcBef>
                <a:spcPts val="570"/>
              </a:spcBef>
            </a:pP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braucht braucht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einen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Verantwort-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liche*n.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Nur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so ist die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Beständigkeit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in der 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Pflege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Fürsorge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für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den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</a:t>
            </a:r>
            <a:r>
              <a:rPr dirty="0" sz="1100" spc="-3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garantiert.</a:t>
            </a:r>
            <a:endParaRPr sz="1100">
              <a:latin typeface="Segoe UI Light"/>
              <a:cs typeface="Segoe UI Light"/>
            </a:endParaRPr>
          </a:p>
          <a:p>
            <a:pPr algn="just" marL="12700" marR="192405">
              <a:lnSpc>
                <a:spcPct val="100000"/>
              </a:lnSpc>
              <a:spcBef>
                <a:spcPts val="565"/>
              </a:spcBef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Die Erfahrung zeigt: Ein zentraler</a:t>
            </a:r>
            <a:r>
              <a:rPr dirty="0" sz="1100" spc="-4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Nachfol-  ger*in ist besser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für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den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als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eine Ge-  meinschaft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aus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mehreren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Erben.</a:t>
            </a:r>
            <a:endParaRPr sz="1100">
              <a:latin typeface="Segoe UI Light"/>
              <a:cs typeface="Segoe U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2979013"/>
            <a:ext cx="2649599" cy="2480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36805" y="5452221"/>
            <a:ext cx="16833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5A837C"/>
                </a:solidFill>
                <a:latin typeface="Segoe UI Semibold"/>
                <a:cs typeface="Segoe UI Semibold"/>
              </a:rPr>
              <a:t>Gemeinsam </a:t>
            </a:r>
            <a:r>
              <a:rPr dirty="0" sz="900" b="1">
                <a:solidFill>
                  <a:srgbClr val="5A837C"/>
                </a:solidFill>
                <a:latin typeface="Segoe UI Semibold"/>
                <a:cs typeface="Segoe UI Semibold"/>
              </a:rPr>
              <a:t>den </a:t>
            </a:r>
            <a:r>
              <a:rPr dirty="0" sz="900" spc="-10" b="1">
                <a:solidFill>
                  <a:srgbClr val="5A837C"/>
                </a:solidFill>
                <a:latin typeface="Segoe UI Semibold"/>
                <a:cs typeface="Segoe UI Semibold"/>
              </a:rPr>
              <a:t>Wald</a:t>
            </a:r>
            <a:r>
              <a:rPr dirty="0" sz="900" spc="-75" b="1">
                <a:solidFill>
                  <a:srgbClr val="5A837C"/>
                </a:solidFill>
                <a:latin typeface="Segoe UI Semibold"/>
                <a:cs typeface="Segoe UI Semibold"/>
              </a:rPr>
              <a:t> </a:t>
            </a:r>
            <a:r>
              <a:rPr dirty="0" sz="900" b="1">
                <a:solidFill>
                  <a:srgbClr val="5A837C"/>
                </a:solidFill>
                <a:latin typeface="Segoe UI Semibold"/>
                <a:cs typeface="Segoe UI Semibold"/>
              </a:rPr>
              <a:t>besuchen</a:t>
            </a:r>
            <a:endParaRPr sz="900">
              <a:latin typeface="Segoe UI Semibold"/>
              <a:cs typeface="Segoe UI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727055"/>
            <a:ext cx="2600325" cy="2162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304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Ein Baum trifft drei </a:t>
            </a: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Generationen  Waldbesitzer 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bis </a:t>
            </a: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er 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groß</a:t>
            </a:r>
            <a:r>
              <a:rPr dirty="0" sz="1200" spc="-35" b="1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ist</a:t>
            </a:r>
            <a:endParaRPr sz="1200">
              <a:latin typeface="Gadugi"/>
              <a:cs typeface="Gadugi"/>
            </a:endParaRPr>
          </a:p>
          <a:p>
            <a:pPr marL="469900" marR="709930">
              <a:lnSpc>
                <a:spcPts val="1889"/>
              </a:lnSpc>
              <a:spcBef>
                <a:spcPts val="135"/>
              </a:spcBef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Die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Großeltern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pflanzen.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Die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Eltern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 pflegen.</a:t>
            </a:r>
            <a:endParaRPr sz="1100">
              <a:latin typeface="Segoe UI Light"/>
              <a:cs typeface="Segoe UI Light"/>
            </a:endParaRPr>
          </a:p>
          <a:p>
            <a:pPr marL="469900">
              <a:lnSpc>
                <a:spcPct val="100000"/>
              </a:lnSpc>
              <a:spcBef>
                <a:spcPts val="405"/>
              </a:spcBef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Die Kinder</a:t>
            </a:r>
            <a:r>
              <a:rPr dirty="0" sz="1100" spc="-95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ernten.</a:t>
            </a:r>
            <a:endParaRPr sz="1100">
              <a:latin typeface="Segoe UI Light"/>
              <a:cs typeface="Segoe UI Light"/>
            </a:endParaRPr>
          </a:p>
          <a:p>
            <a:pPr marL="12700" marR="50800">
              <a:lnSpc>
                <a:spcPct val="100000"/>
              </a:lnSpc>
              <a:spcBef>
                <a:spcPts val="565"/>
              </a:spcBef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Dieser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Kreislauf beginnt in jeder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Generation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aufs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Neue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wird </a:t>
            </a:r>
            <a:r>
              <a:rPr dirty="0" sz="1100" spc="5" b="0">
                <a:solidFill>
                  <a:srgbClr val="231F20"/>
                </a:solidFill>
                <a:latin typeface="Segoe UI Light"/>
                <a:cs typeface="Segoe UI Light"/>
              </a:rPr>
              <a:t>fortgeführt.</a:t>
            </a:r>
            <a:endParaRPr sz="1100">
              <a:latin typeface="Segoe UI Light"/>
              <a:cs typeface="Segoe UI Light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Unterstützen Sie Ihren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Nachfolger*in,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in die-  sen Kreislauf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hineinzuwachsen.</a:t>
            </a:r>
            <a:endParaRPr sz="11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Schenken Sie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Erfahrungsschätze.</a:t>
            </a:r>
            <a:endParaRPr sz="1100">
              <a:latin typeface="Segoe UI Light"/>
              <a:cs typeface="Segoe U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3899" y="5676882"/>
            <a:ext cx="2866390" cy="170180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695"/>
              </a:spcBef>
            </a:pP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Gemeinsam 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in die</a:t>
            </a:r>
            <a:r>
              <a:rPr dirty="0" sz="1200" spc="-20" b="1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Zukunft</a:t>
            </a:r>
            <a:endParaRPr sz="1200">
              <a:latin typeface="Gadugi"/>
              <a:cs typeface="Gadugi"/>
            </a:endParaRPr>
          </a:p>
          <a:p>
            <a:pPr marL="222885" marR="62230">
              <a:lnSpc>
                <a:spcPct val="100000"/>
              </a:lnSpc>
              <a:spcBef>
                <a:spcPts val="545"/>
              </a:spcBef>
            </a:pP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Verbringen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gemeinsame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Zeit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im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Wald.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Nehmen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Ihren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Nachfolger*in mit,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damit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er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oder sie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Abläufe,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Grenzen und Ansprech-  </a:t>
            </a:r>
            <a:r>
              <a:rPr dirty="0" sz="1100" spc="5" b="0">
                <a:solidFill>
                  <a:srgbClr val="231F20"/>
                </a:solidFill>
                <a:latin typeface="Segoe UI Light"/>
                <a:cs typeface="Segoe UI Light"/>
              </a:rPr>
              <a:t>partner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 kennenlernt.</a:t>
            </a:r>
            <a:endParaRPr sz="1100">
              <a:latin typeface="Segoe UI Light"/>
              <a:cs typeface="Segoe UI Light"/>
            </a:endParaRPr>
          </a:p>
          <a:p>
            <a:pPr marL="222885">
              <a:lnSpc>
                <a:spcPct val="100000"/>
              </a:lnSpc>
              <a:spcBef>
                <a:spcPts val="570"/>
              </a:spcBef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Auch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die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Waldarbeit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ist gemeinsam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einfacher</a:t>
            </a:r>
            <a:endParaRPr sz="1100">
              <a:latin typeface="Segoe UI Light"/>
              <a:cs typeface="Segoe UI Light"/>
            </a:endParaRPr>
          </a:p>
          <a:p>
            <a:pPr marL="222885">
              <a:lnSpc>
                <a:spcPct val="100000"/>
              </a:lnSpc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-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 vor allem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u="sng" sz="1100" spc="-25" b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Segoe UI Light"/>
                <a:cs typeface="Segoe UI Light"/>
              </a:rPr>
              <a:t>sicherer</a:t>
            </a:r>
            <a:r>
              <a:rPr dirty="0" sz="1100" spc="-25" b="0">
                <a:solidFill>
                  <a:srgbClr val="231F20"/>
                </a:solidFill>
                <a:latin typeface="Segoe UI Light"/>
                <a:cs typeface="Segoe UI Light"/>
              </a:rPr>
              <a:t>.</a:t>
            </a:r>
            <a:endParaRPr sz="11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z="800" spc="10" b="1">
                <a:solidFill>
                  <a:srgbClr val="231F20"/>
                </a:solidFill>
                <a:latin typeface="Lucida Sans"/>
                <a:cs typeface="Lucida Sans"/>
              </a:rPr>
              <a:t>Waldnachfolge </a:t>
            </a:r>
            <a:r>
              <a:rPr dirty="0" sz="800" spc="5" b="1">
                <a:solidFill>
                  <a:srgbClr val="231F20"/>
                </a:solidFill>
                <a:latin typeface="Lucida Sans"/>
                <a:cs typeface="Lucida Sans"/>
              </a:rPr>
              <a:t>und </a:t>
            </a:r>
            <a:r>
              <a:rPr dirty="0" sz="800" b="1">
                <a:solidFill>
                  <a:srgbClr val="231F20"/>
                </a:solidFill>
                <a:latin typeface="Lucida Sans"/>
                <a:cs typeface="Lucida Sans"/>
              </a:rPr>
              <a:t>Besitzregelung </a:t>
            </a:r>
            <a:r>
              <a:rPr dirty="0" sz="800" spc="-25" b="1">
                <a:solidFill>
                  <a:srgbClr val="231F20"/>
                </a:solidFill>
                <a:latin typeface="Lucida Sans"/>
                <a:cs typeface="Lucida Sans"/>
              </a:rPr>
              <a:t>| </a:t>
            </a:r>
            <a:r>
              <a:rPr dirty="0" sz="800" spc="15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www.komsilva.de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21199" y="4994005"/>
            <a:ext cx="2649855" cy="50800"/>
          </a:xfrm>
          <a:custGeom>
            <a:avLst/>
            <a:gdLst/>
            <a:ahLst/>
            <a:cxnLst/>
            <a:rect l="l" t="t" r="r" b="b"/>
            <a:pathLst>
              <a:path w="2649854" h="50800">
                <a:moveTo>
                  <a:pt x="0" y="50799"/>
                </a:moveTo>
                <a:lnTo>
                  <a:pt x="2649601" y="50799"/>
                </a:lnTo>
                <a:lnTo>
                  <a:pt x="2649601" y="0"/>
                </a:lnTo>
                <a:lnTo>
                  <a:pt x="0" y="0"/>
                </a:lnTo>
                <a:lnTo>
                  <a:pt x="0" y="50799"/>
                </a:lnTo>
                <a:close/>
              </a:path>
            </a:pathLst>
          </a:custGeom>
          <a:solidFill>
            <a:srgbClr val="8D8F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021201" y="5044805"/>
            <a:ext cx="2649855" cy="2058035"/>
          </a:xfrm>
          <a:prstGeom prst="rect">
            <a:avLst/>
          </a:prstGeom>
          <a:solidFill>
            <a:srgbClr val="99BDB5"/>
          </a:solidFill>
        </p:spPr>
        <p:txBody>
          <a:bodyPr wrap="square" lIns="0" tIns="0" rIns="0" bIns="0" rtlCol="0" vert="horz">
            <a:spAutoFit/>
          </a:bodyPr>
          <a:lstStyle/>
          <a:p>
            <a:pPr marL="71755">
              <a:lnSpc>
                <a:spcPts val="1295"/>
              </a:lnSpc>
            </a:pPr>
            <a:r>
              <a:rPr dirty="0" sz="1100" spc="-5" b="1">
                <a:solidFill>
                  <a:srgbClr val="231F20"/>
                </a:solidFill>
                <a:latin typeface="Segoe UI Semibold"/>
                <a:cs typeface="Segoe UI Semibold"/>
              </a:rPr>
              <a:t>Geordnetes</a:t>
            </a:r>
            <a:r>
              <a:rPr dirty="0" sz="1100" spc="-10" b="1">
                <a:solidFill>
                  <a:srgbClr val="231F20"/>
                </a:solidFill>
                <a:latin typeface="Segoe UI Semibold"/>
                <a:cs typeface="Segoe UI Semibold"/>
              </a:rPr>
              <a:t> </a:t>
            </a:r>
            <a:r>
              <a:rPr dirty="0" sz="1100" b="1">
                <a:solidFill>
                  <a:srgbClr val="231F20"/>
                </a:solidFill>
                <a:latin typeface="Segoe UI Semibold"/>
                <a:cs typeface="Segoe UI Semibold"/>
              </a:rPr>
              <a:t>Eigentum</a:t>
            </a:r>
            <a:endParaRPr sz="1100">
              <a:latin typeface="Segoe UI Semibold"/>
              <a:cs typeface="Segoe UI Semibold"/>
            </a:endParaRPr>
          </a:p>
          <a:p>
            <a:pPr algn="just" marL="71755" marR="136525">
              <a:lnSpc>
                <a:spcPct val="111100"/>
              </a:lnSpc>
              <a:spcBef>
                <a:spcPts val="1160"/>
              </a:spcBef>
            </a:pPr>
            <a:r>
              <a:rPr dirty="0" sz="900" spc="-5" b="0">
                <a:solidFill>
                  <a:srgbClr val="231F20"/>
                </a:solidFill>
                <a:latin typeface="Segoe UI Semilight"/>
                <a:cs typeface="Segoe UI Semilight"/>
              </a:rPr>
              <a:t>Sammeln Sie </a:t>
            </a:r>
            <a:r>
              <a:rPr dirty="0" sz="900" b="0">
                <a:solidFill>
                  <a:srgbClr val="231F20"/>
                </a:solidFill>
                <a:latin typeface="Segoe UI Semilight"/>
                <a:cs typeface="Segoe UI Semilight"/>
              </a:rPr>
              <a:t>alle </a:t>
            </a:r>
            <a:r>
              <a:rPr dirty="0" sz="900" spc="-5" b="0">
                <a:solidFill>
                  <a:srgbClr val="231F20"/>
                </a:solidFill>
                <a:latin typeface="Segoe UI Semilight"/>
                <a:cs typeface="Segoe UI Semilight"/>
              </a:rPr>
              <a:t>relevanten Unterlagen </a:t>
            </a:r>
            <a:r>
              <a:rPr dirty="0" sz="900" b="0">
                <a:solidFill>
                  <a:srgbClr val="231F20"/>
                </a:solidFill>
                <a:latin typeface="Segoe UI Semilight"/>
                <a:cs typeface="Segoe UI Semilight"/>
              </a:rPr>
              <a:t>zu </a:t>
            </a:r>
            <a:r>
              <a:rPr dirty="0" sz="900" spc="-5" b="0">
                <a:solidFill>
                  <a:srgbClr val="231F20"/>
                </a:solidFill>
                <a:latin typeface="Segoe UI Semilight"/>
                <a:cs typeface="Segoe UI Semilight"/>
              </a:rPr>
              <a:t>Ihrem  </a:t>
            </a:r>
            <a:r>
              <a:rPr dirty="0" sz="900" spc="-10" b="0">
                <a:solidFill>
                  <a:srgbClr val="231F20"/>
                </a:solidFill>
                <a:latin typeface="Segoe UI Semilight"/>
                <a:cs typeface="Segoe UI Semilight"/>
              </a:rPr>
              <a:t>Wald </a:t>
            </a:r>
            <a:r>
              <a:rPr dirty="0" sz="900" b="0">
                <a:solidFill>
                  <a:srgbClr val="231F20"/>
                </a:solidFill>
                <a:latin typeface="Segoe UI Semilight"/>
                <a:cs typeface="Segoe UI Semilight"/>
              </a:rPr>
              <a:t>in einem </a:t>
            </a:r>
            <a:r>
              <a:rPr dirty="0" sz="900" spc="-15" b="0">
                <a:solidFill>
                  <a:srgbClr val="231F20"/>
                </a:solidFill>
                <a:latin typeface="Segoe UI Semilight"/>
                <a:cs typeface="Segoe UI Semilight"/>
              </a:rPr>
              <a:t>Waldordner. </a:t>
            </a:r>
            <a:r>
              <a:rPr dirty="0" sz="900" spc="-10" b="0">
                <a:solidFill>
                  <a:srgbClr val="231F20"/>
                </a:solidFill>
                <a:latin typeface="Segoe UI Semilight"/>
                <a:cs typeface="Segoe UI Semilight"/>
              </a:rPr>
              <a:t>Sorgen </a:t>
            </a:r>
            <a:r>
              <a:rPr dirty="0" sz="900" spc="-5" b="0">
                <a:solidFill>
                  <a:srgbClr val="231F20"/>
                </a:solidFill>
                <a:latin typeface="Segoe UI Semilight"/>
                <a:cs typeface="Segoe UI Semilight"/>
              </a:rPr>
              <a:t>Sie </a:t>
            </a:r>
            <a:r>
              <a:rPr dirty="0" sz="900" spc="-15" b="0">
                <a:solidFill>
                  <a:srgbClr val="231F20"/>
                </a:solidFill>
                <a:latin typeface="Segoe UI Semilight"/>
                <a:cs typeface="Segoe UI Semilight"/>
              </a:rPr>
              <a:t>dafür, </a:t>
            </a:r>
            <a:r>
              <a:rPr dirty="0" sz="900" spc="-5" b="0">
                <a:solidFill>
                  <a:srgbClr val="231F20"/>
                </a:solidFill>
                <a:latin typeface="Segoe UI Semilight"/>
                <a:cs typeface="Segoe UI Semilight"/>
              </a:rPr>
              <a:t>dass  Ihr </a:t>
            </a:r>
            <a:r>
              <a:rPr dirty="0" sz="900" b="0">
                <a:solidFill>
                  <a:srgbClr val="231F20"/>
                </a:solidFill>
                <a:latin typeface="Segoe UI Semilight"/>
                <a:cs typeface="Segoe UI Semilight"/>
              </a:rPr>
              <a:t>Nachfolger*in </a:t>
            </a:r>
            <a:r>
              <a:rPr dirty="0" sz="900" spc="-5" b="0">
                <a:solidFill>
                  <a:srgbClr val="231F20"/>
                </a:solidFill>
                <a:latin typeface="Segoe UI Semilight"/>
                <a:cs typeface="Segoe UI Semilight"/>
              </a:rPr>
              <a:t>den </a:t>
            </a:r>
            <a:r>
              <a:rPr dirty="0" sz="900" b="0">
                <a:solidFill>
                  <a:srgbClr val="231F20"/>
                </a:solidFill>
                <a:latin typeface="Segoe UI Semilight"/>
                <a:cs typeface="Segoe UI Semilight"/>
              </a:rPr>
              <a:t>Aufbewahrungsort</a:t>
            </a:r>
            <a:r>
              <a:rPr dirty="0" sz="900" spc="-35" b="0">
                <a:solidFill>
                  <a:srgbClr val="231F20"/>
                </a:solidFill>
                <a:latin typeface="Segoe UI Semilight"/>
                <a:cs typeface="Segoe UI Semilight"/>
              </a:rPr>
              <a:t> </a:t>
            </a:r>
            <a:r>
              <a:rPr dirty="0" sz="900" spc="-5" b="0">
                <a:solidFill>
                  <a:srgbClr val="231F20"/>
                </a:solidFill>
                <a:latin typeface="Segoe UI Semilight"/>
                <a:cs typeface="Segoe UI Semilight"/>
              </a:rPr>
              <a:t>kennt.</a:t>
            </a:r>
            <a:endParaRPr sz="9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71755">
              <a:lnSpc>
                <a:spcPct val="100000"/>
              </a:lnSpc>
            </a:pPr>
            <a:r>
              <a:rPr dirty="0" sz="900" spc="-5" b="0">
                <a:solidFill>
                  <a:srgbClr val="231F20"/>
                </a:solidFill>
                <a:latin typeface="Segoe UI Semilight"/>
                <a:cs typeface="Segoe UI Semilight"/>
              </a:rPr>
              <a:t>Dokumentieren Sie</a:t>
            </a:r>
            <a:r>
              <a:rPr dirty="0" sz="900" b="0">
                <a:solidFill>
                  <a:srgbClr val="231F20"/>
                </a:solidFill>
                <a:latin typeface="Segoe UI Semilight"/>
                <a:cs typeface="Segoe UI Semilight"/>
              </a:rPr>
              <a:t> </a:t>
            </a:r>
            <a:r>
              <a:rPr dirty="0" sz="900" spc="-5" b="0">
                <a:solidFill>
                  <a:srgbClr val="231F20"/>
                </a:solidFill>
                <a:latin typeface="Segoe UI Semilight"/>
                <a:cs typeface="Segoe UI Semilight"/>
              </a:rPr>
              <a:t>beispielsweise:</a:t>
            </a:r>
            <a:endParaRPr sz="9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399415" indent="-75565">
              <a:lnSpc>
                <a:spcPct val="100000"/>
              </a:lnSpc>
              <a:buSzPct val="55555"/>
              <a:buFont typeface="Wingdings"/>
              <a:buChar char=""/>
              <a:tabLst>
                <a:tab pos="400050" algn="l"/>
              </a:tabLst>
            </a:pPr>
            <a:r>
              <a:rPr dirty="0" sz="900" b="0">
                <a:solidFill>
                  <a:srgbClr val="565658"/>
                </a:solidFill>
                <a:latin typeface="Segoe UI Semilight"/>
                <a:cs typeface="Segoe UI Semilight"/>
              </a:rPr>
              <a:t>Flurkarten und</a:t>
            </a:r>
            <a:r>
              <a:rPr dirty="0" sz="900" spc="-5" b="0">
                <a:solidFill>
                  <a:srgbClr val="565658"/>
                </a:solidFill>
                <a:latin typeface="Segoe UI Semilight"/>
                <a:cs typeface="Segoe UI Semilight"/>
              </a:rPr>
              <a:t> Grenzverläufe</a:t>
            </a:r>
            <a:endParaRPr sz="900">
              <a:latin typeface="Segoe UI Semilight"/>
              <a:cs typeface="Segoe UI Semilight"/>
            </a:endParaRPr>
          </a:p>
          <a:p>
            <a:pPr marL="399415" indent="-75565">
              <a:lnSpc>
                <a:spcPct val="100000"/>
              </a:lnSpc>
              <a:spcBef>
                <a:spcPts val="120"/>
              </a:spcBef>
              <a:buSzPct val="55555"/>
              <a:buFont typeface="Wingdings"/>
              <a:buChar char=""/>
              <a:tabLst>
                <a:tab pos="400050" algn="l"/>
              </a:tabLst>
            </a:pPr>
            <a:r>
              <a:rPr dirty="0" sz="900" spc="-5" b="0">
                <a:solidFill>
                  <a:srgbClr val="565658"/>
                </a:solidFill>
                <a:latin typeface="Segoe UI Semilight"/>
                <a:cs typeface="Segoe UI Semilight"/>
              </a:rPr>
              <a:t>Verträge </a:t>
            </a:r>
            <a:r>
              <a:rPr dirty="0" sz="900" b="0">
                <a:solidFill>
                  <a:srgbClr val="565658"/>
                </a:solidFill>
                <a:latin typeface="Segoe UI Semilight"/>
                <a:cs typeface="Segoe UI Semilight"/>
              </a:rPr>
              <a:t>und </a:t>
            </a:r>
            <a:r>
              <a:rPr dirty="0" sz="900" spc="-5" b="0">
                <a:solidFill>
                  <a:srgbClr val="565658"/>
                </a:solidFill>
                <a:latin typeface="Segoe UI Semilight"/>
                <a:cs typeface="Segoe UI Semilight"/>
              </a:rPr>
              <a:t>Rechnungen</a:t>
            </a:r>
            <a:endParaRPr sz="900">
              <a:latin typeface="Segoe UI Semilight"/>
              <a:cs typeface="Segoe UI Semilight"/>
            </a:endParaRPr>
          </a:p>
          <a:p>
            <a:pPr marL="399415" indent="-75565">
              <a:lnSpc>
                <a:spcPct val="100000"/>
              </a:lnSpc>
              <a:spcBef>
                <a:spcPts val="120"/>
              </a:spcBef>
              <a:buSzPct val="55555"/>
              <a:buFont typeface="Wingdings"/>
              <a:buChar char=""/>
              <a:tabLst>
                <a:tab pos="400050" algn="l"/>
              </a:tabLst>
            </a:pPr>
            <a:r>
              <a:rPr dirty="0" sz="900" spc="-5">
                <a:solidFill>
                  <a:srgbClr val="565658"/>
                </a:solidFill>
                <a:latin typeface="Segoe UI"/>
                <a:cs typeface="Segoe UI"/>
              </a:rPr>
              <a:t>Kontaktdaten </a:t>
            </a:r>
            <a:r>
              <a:rPr dirty="0" sz="900">
                <a:solidFill>
                  <a:srgbClr val="565658"/>
                </a:solidFill>
                <a:latin typeface="Segoe UI"/>
                <a:cs typeface="Segoe UI"/>
              </a:rPr>
              <a:t>und</a:t>
            </a:r>
            <a:r>
              <a:rPr dirty="0" sz="900" spc="-5">
                <a:solidFill>
                  <a:srgbClr val="565658"/>
                </a:solidFill>
                <a:latin typeface="Segoe UI"/>
                <a:cs typeface="Segoe UI"/>
              </a:rPr>
              <a:t> </a:t>
            </a:r>
            <a:r>
              <a:rPr dirty="0" sz="900">
                <a:solidFill>
                  <a:srgbClr val="565658"/>
                </a:solidFill>
                <a:latin typeface="Segoe UI"/>
                <a:cs typeface="Segoe UI"/>
              </a:rPr>
              <a:t>Ansprechpartner</a:t>
            </a:r>
            <a:endParaRPr sz="900">
              <a:latin typeface="Segoe UI"/>
              <a:cs typeface="Segoe UI"/>
            </a:endParaRPr>
          </a:p>
          <a:p>
            <a:pPr marL="399415" indent="-75565">
              <a:lnSpc>
                <a:spcPct val="100000"/>
              </a:lnSpc>
              <a:spcBef>
                <a:spcPts val="120"/>
              </a:spcBef>
              <a:buSzPct val="55555"/>
              <a:buFont typeface="Wingdings"/>
              <a:buChar char=""/>
              <a:tabLst>
                <a:tab pos="400050" algn="l"/>
              </a:tabLst>
            </a:pPr>
            <a:r>
              <a:rPr dirty="0" sz="900" spc="-10" b="0">
                <a:solidFill>
                  <a:srgbClr val="565658"/>
                </a:solidFill>
                <a:latin typeface="Segoe UI Semilight"/>
                <a:cs typeface="Segoe UI Semilight"/>
              </a:rPr>
              <a:t>Ihre </a:t>
            </a:r>
            <a:r>
              <a:rPr dirty="0" sz="900" b="0">
                <a:solidFill>
                  <a:srgbClr val="565658"/>
                </a:solidFill>
                <a:latin typeface="Segoe UI Semilight"/>
                <a:cs typeface="Segoe UI Semilight"/>
              </a:rPr>
              <a:t>eigenen Planungen und</a:t>
            </a:r>
            <a:r>
              <a:rPr dirty="0" sz="900" spc="-10" b="0">
                <a:solidFill>
                  <a:srgbClr val="565658"/>
                </a:solidFill>
                <a:latin typeface="Segoe UI Semilight"/>
                <a:cs typeface="Segoe UI Semilight"/>
              </a:rPr>
              <a:t> </a:t>
            </a:r>
            <a:r>
              <a:rPr dirty="0" sz="900" spc="-5" b="0">
                <a:solidFill>
                  <a:srgbClr val="565658"/>
                </a:solidFill>
                <a:latin typeface="Segoe UI Semilight"/>
                <a:cs typeface="Segoe UI Semilight"/>
              </a:rPr>
              <a:t>Ideen</a:t>
            </a:r>
            <a:endParaRPr sz="900">
              <a:latin typeface="Segoe UI Semilight"/>
              <a:cs typeface="Segoe UI Semi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72500" y="1562081"/>
            <a:ext cx="2669540" cy="325183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00" b="1">
                <a:solidFill>
                  <a:srgbClr val="231F20"/>
                </a:solidFill>
                <a:latin typeface="Gadugi"/>
                <a:cs typeface="Gadugi"/>
              </a:rPr>
              <a:t>Gut</a:t>
            </a:r>
            <a:r>
              <a:rPr dirty="0" sz="1200" spc="-5" b="1">
                <a:solidFill>
                  <a:srgbClr val="231F20"/>
                </a:solidFill>
                <a:latin typeface="Gadugi"/>
                <a:cs typeface="Gadugi"/>
              </a:rPr>
              <a:t> geregelt!</a:t>
            </a:r>
            <a:endParaRPr sz="1200">
              <a:latin typeface="Gadugi"/>
              <a:cs typeface="Gadugi"/>
            </a:endParaRPr>
          </a:p>
          <a:p>
            <a:pPr marL="12700" marR="36195">
              <a:lnSpc>
                <a:spcPct val="100000"/>
              </a:lnSpc>
              <a:spcBef>
                <a:spcPts val="545"/>
              </a:spcBef>
            </a:pP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wissen, wer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Ihr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Waldnachfolger*in wird?  Verschriftlichen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diese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Entscheidung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in  Ihrem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Testament.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Testament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ist übrigends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keine Frage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des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Alters.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</a:t>
            </a:r>
            <a:r>
              <a:rPr dirty="0" sz="1100" spc="-15" b="0">
                <a:solidFill>
                  <a:srgbClr val="231F20"/>
                </a:solidFill>
                <a:latin typeface="Segoe UI Light"/>
                <a:cs typeface="Segoe UI Light"/>
              </a:rPr>
              <a:t>schaffen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damit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frühzeitig Klarheit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und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Sicherheit.</a:t>
            </a:r>
            <a:endParaRPr sz="1100">
              <a:latin typeface="Segoe UI Light"/>
              <a:cs typeface="Segoe UI Light"/>
            </a:endParaRPr>
          </a:p>
          <a:p>
            <a:pPr marL="12700" marR="134620">
              <a:lnSpc>
                <a:spcPct val="100000"/>
              </a:lnSpc>
              <a:spcBef>
                <a:spcPts val="570"/>
              </a:spcBef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Ein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Rechtsanwalt oder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Notar hilft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Ihnen da-  bei,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was es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alles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zu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beachten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gibt.</a:t>
            </a:r>
            <a:endParaRPr sz="1100">
              <a:latin typeface="Segoe UI Light"/>
              <a:cs typeface="Segoe UI Light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Neben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der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testamentarischen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Regelung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können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Sie den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auch bereits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zu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Leb- 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zeiten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(z.B. schrittweise)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übergeben.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Um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Ihre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warme Stube oder Ihren persönlichen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Holz-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nachschub brauchen Sie sich nicht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zu </a:t>
            </a:r>
            <a:r>
              <a:rPr dirty="0" sz="1100" spc="-10" b="0">
                <a:solidFill>
                  <a:srgbClr val="231F20"/>
                </a:solidFill>
                <a:latin typeface="Segoe UI Light"/>
                <a:cs typeface="Segoe UI Light"/>
              </a:rPr>
              <a:t>sorgen: 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Individuelle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vertragliche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Regelungen garan-  tieren Ihnen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weiterhin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Rechte an Ihrem</a:t>
            </a:r>
            <a:r>
              <a:rPr dirty="0" sz="1100" spc="-50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20" b="0">
                <a:solidFill>
                  <a:srgbClr val="231F20"/>
                </a:solidFill>
                <a:latin typeface="Segoe UI Light"/>
                <a:cs typeface="Segoe UI Light"/>
              </a:rPr>
              <a:t>Wald.</a:t>
            </a:r>
            <a:endParaRPr sz="1100">
              <a:latin typeface="Segoe UI Light"/>
              <a:cs typeface="Segoe UI Light"/>
            </a:endParaRPr>
          </a:p>
          <a:p>
            <a:pPr marL="12700" marR="201930">
              <a:lnSpc>
                <a:spcPct val="100000"/>
              </a:lnSpc>
              <a:spcBef>
                <a:spcPts val="570"/>
              </a:spcBef>
            </a:pP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Tipps und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Hilfe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bekommen Sie von Ihren  forstlichen </a:t>
            </a:r>
            <a:r>
              <a:rPr dirty="0" sz="1100" b="0">
                <a:solidFill>
                  <a:srgbClr val="231F20"/>
                </a:solidFill>
                <a:latin typeface="Segoe UI Light"/>
                <a:cs typeface="Segoe UI Light"/>
              </a:rPr>
              <a:t>Ansprechpartnern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am</a:t>
            </a:r>
            <a:r>
              <a:rPr dirty="0" sz="1100" spc="-55" b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dirty="0" sz="1100" spc="-5" b="0">
                <a:solidFill>
                  <a:srgbClr val="231F20"/>
                </a:solidFill>
                <a:latin typeface="Segoe UI Light"/>
                <a:cs typeface="Segoe UI Light"/>
              </a:rPr>
              <a:t>Waldort.</a:t>
            </a:r>
            <a:endParaRPr sz="1100">
              <a:latin typeface="Segoe UI Light"/>
              <a:cs typeface="Segoe U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220040"/>
            <a:ext cx="19672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FFFFFF"/>
                </a:solidFill>
                <a:latin typeface="Gadugi"/>
                <a:cs typeface="Gadugi"/>
              </a:rPr>
              <a:t>Erfahrungen</a:t>
            </a:r>
            <a:r>
              <a:rPr dirty="0" sz="1600" spc="-7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Gadugi"/>
                <a:cs typeface="Gadugi"/>
              </a:rPr>
              <a:t>teilen...</a:t>
            </a:r>
            <a:endParaRPr sz="1600">
              <a:latin typeface="Gadugi"/>
              <a:cs typeface="Gadug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95723" y="803240"/>
            <a:ext cx="2229485" cy="673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19405">
              <a:lnSpc>
                <a:spcPct val="100000"/>
              </a:lnSpc>
              <a:spcBef>
                <a:spcPts val="100"/>
              </a:spcBef>
            </a:pPr>
            <a:r>
              <a:rPr dirty="0" sz="1600" b="1" i="1">
                <a:solidFill>
                  <a:srgbClr val="5A837C"/>
                </a:solidFill>
                <a:latin typeface="Segoe UI"/>
                <a:cs typeface="Segoe UI"/>
              </a:rPr>
              <a:t>Erfahrung bleibt  </a:t>
            </a:r>
            <a:r>
              <a:rPr dirty="0" sz="1600" b="1" i="1">
                <a:solidFill>
                  <a:srgbClr val="5A837C"/>
                </a:solidFill>
                <a:latin typeface="Segoe UI"/>
                <a:cs typeface="Segoe UI"/>
              </a:rPr>
              <a:t>die </a:t>
            </a:r>
            <a:r>
              <a:rPr dirty="0" sz="1600" spc="-5" b="1" i="1">
                <a:solidFill>
                  <a:srgbClr val="5A837C"/>
                </a:solidFill>
                <a:latin typeface="Segoe UI"/>
                <a:cs typeface="Segoe UI"/>
              </a:rPr>
              <a:t>beste</a:t>
            </a:r>
            <a:r>
              <a:rPr dirty="0" sz="1600" spc="-55" b="1" i="1">
                <a:solidFill>
                  <a:srgbClr val="5A837C"/>
                </a:solidFill>
                <a:latin typeface="Segoe UI"/>
                <a:cs typeface="Segoe UI"/>
              </a:rPr>
              <a:t> </a:t>
            </a:r>
            <a:r>
              <a:rPr dirty="0" sz="1600" spc="-5" b="1" i="1">
                <a:solidFill>
                  <a:srgbClr val="5A837C"/>
                </a:solidFill>
                <a:latin typeface="Segoe UI"/>
                <a:cs typeface="Segoe UI"/>
              </a:rPr>
              <a:t>Wünschelrute</a:t>
            </a:r>
            <a:endParaRPr sz="1600">
              <a:latin typeface="Segoe UI"/>
              <a:cs typeface="Segoe UI"/>
            </a:endParaRPr>
          </a:p>
          <a:p>
            <a:pPr marL="33020">
              <a:lnSpc>
                <a:spcPct val="100000"/>
              </a:lnSpc>
              <a:spcBef>
                <a:spcPts val="180"/>
              </a:spcBef>
            </a:pPr>
            <a:r>
              <a:rPr dirty="0" sz="900" spc="-5" i="1">
                <a:solidFill>
                  <a:srgbClr val="5A837C"/>
                </a:solidFill>
                <a:latin typeface="Segoe UI"/>
                <a:cs typeface="Segoe UI"/>
              </a:rPr>
              <a:t>(Johann </a:t>
            </a:r>
            <a:r>
              <a:rPr dirty="0" sz="900" spc="-10" i="1">
                <a:solidFill>
                  <a:srgbClr val="5A837C"/>
                </a:solidFill>
                <a:latin typeface="Segoe UI"/>
                <a:cs typeface="Segoe UI"/>
              </a:rPr>
              <a:t>Wolfgang </a:t>
            </a:r>
            <a:r>
              <a:rPr dirty="0" sz="900" spc="-5" i="1">
                <a:solidFill>
                  <a:srgbClr val="5A837C"/>
                </a:solidFill>
                <a:latin typeface="Segoe UI"/>
                <a:cs typeface="Segoe UI"/>
              </a:rPr>
              <a:t>von </a:t>
            </a:r>
            <a:r>
              <a:rPr dirty="0" sz="900" i="1">
                <a:solidFill>
                  <a:srgbClr val="5A837C"/>
                </a:solidFill>
                <a:latin typeface="Segoe UI"/>
                <a:cs typeface="Segoe UI"/>
              </a:rPr>
              <a:t>Goethe </a:t>
            </a:r>
            <a:r>
              <a:rPr dirty="0" sz="900" spc="-5" i="1">
                <a:solidFill>
                  <a:srgbClr val="5A837C"/>
                </a:solidFill>
                <a:latin typeface="Segoe UI"/>
                <a:cs typeface="Segoe UI"/>
              </a:rPr>
              <a:t>1749 </a:t>
            </a:r>
            <a:r>
              <a:rPr dirty="0" sz="900" i="1">
                <a:solidFill>
                  <a:srgbClr val="5A837C"/>
                </a:solidFill>
                <a:latin typeface="Segoe UI"/>
                <a:cs typeface="Segoe UI"/>
              </a:rPr>
              <a:t>-</a:t>
            </a:r>
            <a:r>
              <a:rPr dirty="0" sz="900" spc="-30" i="1">
                <a:solidFill>
                  <a:srgbClr val="5A837C"/>
                </a:solidFill>
                <a:latin typeface="Segoe UI"/>
                <a:cs typeface="Segoe UI"/>
              </a:rPr>
              <a:t> </a:t>
            </a:r>
            <a:r>
              <a:rPr dirty="0" sz="900" spc="-5" i="1">
                <a:solidFill>
                  <a:srgbClr val="5A837C"/>
                </a:solidFill>
                <a:latin typeface="Segoe UI"/>
                <a:cs typeface="Segoe UI"/>
              </a:rPr>
              <a:t>1832)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04000" y="220040"/>
            <a:ext cx="26904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Gadugi"/>
                <a:cs typeface="Gadugi"/>
              </a:rPr>
              <a:t>Ihr Wald </a:t>
            </a:r>
            <a:r>
              <a:rPr dirty="0" sz="1600" spc="-5" b="1">
                <a:solidFill>
                  <a:srgbClr val="FFFFFF"/>
                </a:solidFill>
                <a:latin typeface="Gadugi"/>
                <a:cs typeface="Gadugi"/>
              </a:rPr>
              <a:t>gut in die</a:t>
            </a:r>
            <a:r>
              <a:rPr dirty="0" sz="1600" spc="-8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Gadugi"/>
                <a:cs typeface="Gadugi"/>
              </a:rPr>
              <a:t>Zukunft:</a:t>
            </a:r>
            <a:endParaRPr sz="1600">
              <a:latin typeface="Gadugi"/>
              <a:cs typeface="Gadug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66218" y="220040"/>
            <a:ext cx="24784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Gadugi"/>
                <a:cs typeface="Gadugi"/>
              </a:rPr>
              <a:t>Vorsorgen, Weg</a:t>
            </a:r>
            <a:r>
              <a:rPr dirty="0" sz="1600" spc="-90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Gadugi"/>
                <a:cs typeface="Gadugi"/>
              </a:rPr>
              <a:t>bereiten.</a:t>
            </a:r>
            <a:endParaRPr sz="1600">
              <a:latin typeface="Gadugi"/>
              <a:cs typeface="Gadug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85202" y="5010010"/>
            <a:ext cx="2649601" cy="2092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2019-05-06T10:32:58Z</dcterms:created>
  <dcterms:modified xsi:type="dcterms:W3CDTF">2019-05-06T10:32:58Z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2019-04-30T00:00:00Z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2019-05-06T00:00:00Z</vt:filetime>
  </property>
</Properties>
</file>