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56" r:id="rId4"/>
    <p:sldId id="269" r:id="rId5"/>
    <p:sldId id="277" r:id="rId6"/>
    <p:sldId id="278" r:id="rId7"/>
    <p:sldId id="279" r:id="rId8"/>
    <p:sldId id="268" r:id="rId9"/>
    <p:sldId id="272" r:id="rId10"/>
    <p:sldId id="273" r:id="rId11"/>
    <p:sldId id="274" r:id="rId12"/>
    <p:sldId id="275" r:id="rId13"/>
    <p:sldId id="276" r:id="rId14"/>
  </p:sldIdLst>
  <p:sldSz cx="21313775" cy="7777163"/>
  <p:notesSz cx="6858000" cy="9144000"/>
  <p:defaultTextStyle>
    <a:defPPr>
      <a:defRPr lang="de-DE"/>
    </a:defPPr>
    <a:lvl1pPr marL="0" algn="l" defTabSz="166217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31088" algn="l" defTabSz="166217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62176" algn="l" defTabSz="166217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93264" algn="l" defTabSz="166217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324352" algn="l" defTabSz="166217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55442" algn="l" defTabSz="166217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86530" algn="l" defTabSz="166217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817618" algn="l" defTabSz="166217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648706" algn="l" defTabSz="166217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60"/>
  </p:normalViewPr>
  <p:slideViewPr>
    <p:cSldViewPr snapToObjects="1" showGuides="1">
      <p:cViewPr varScale="1">
        <p:scale>
          <a:sx n="72" d="100"/>
          <a:sy n="72" d="100"/>
        </p:scale>
        <p:origin x="-132" y="-636"/>
      </p:cViewPr>
      <p:guideLst>
        <p:guide orient="horz" pos="571"/>
        <p:guide pos="67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1002A-5E4F-4076-915F-D2EFC91202A6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270000" y="685800"/>
            <a:ext cx="939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5BBE-C3D8-42F1-891B-5A240F5B3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4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621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31088" algn="l" defTabSz="16621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62176" algn="l" defTabSz="16621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93264" algn="l" defTabSz="16621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24352" algn="l" defTabSz="16621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155442" algn="l" defTabSz="16621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86530" algn="l" defTabSz="16621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17618" algn="l" defTabSz="16621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48706" algn="l" defTabSz="166217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270000" y="685800"/>
            <a:ext cx="9398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5BBE-C3D8-42F1-891B-5A240F5B36A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79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270000" y="685800"/>
            <a:ext cx="9398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5BBE-C3D8-42F1-891B-5A240F5B36A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80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270000" y="685800"/>
            <a:ext cx="9398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5BBE-C3D8-42F1-891B-5A240F5B36A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79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270000" y="685800"/>
            <a:ext cx="9398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5BBE-C3D8-42F1-891B-5A240F5B36A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80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270000" y="685800"/>
            <a:ext cx="9398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5BBE-C3D8-42F1-891B-5A240F5B36A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791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270000" y="685800"/>
            <a:ext cx="9398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5BBE-C3D8-42F1-891B-5A240F5B36A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80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270000" y="685800"/>
            <a:ext cx="9398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5BBE-C3D8-42F1-891B-5A240F5B36A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79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270000" y="685800"/>
            <a:ext cx="9398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5BBE-C3D8-42F1-891B-5A240F5B36A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80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98533" y="2415962"/>
            <a:ext cx="18116709" cy="16670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97066" y="4407059"/>
            <a:ext cx="14919643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6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4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46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3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5452487" y="311448"/>
            <a:ext cx="4795599" cy="663579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5689" y="311448"/>
            <a:ext cx="14031568" cy="663579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13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41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3641" y="4997549"/>
            <a:ext cx="18116709" cy="1544631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3641" y="3296294"/>
            <a:ext cx="18116709" cy="170125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3108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6217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9326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32435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5544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865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81761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6487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36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689" y="1814673"/>
            <a:ext cx="9413584" cy="5132568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834503" y="1814673"/>
            <a:ext cx="9413584" cy="5132568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32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689" y="1740861"/>
            <a:ext cx="9417285" cy="72550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31088" indent="0">
              <a:buNone/>
              <a:defRPr sz="3600" b="1"/>
            </a:lvl2pPr>
            <a:lvl3pPr marL="1662176" indent="0">
              <a:buNone/>
              <a:defRPr sz="3200" b="1"/>
            </a:lvl3pPr>
            <a:lvl4pPr marL="2493264" indent="0">
              <a:buNone/>
              <a:defRPr sz="2900" b="1"/>
            </a:lvl4pPr>
            <a:lvl5pPr marL="3324352" indent="0">
              <a:buNone/>
              <a:defRPr sz="2900" b="1"/>
            </a:lvl5pPr>
            <a:lvl6pPr marL="4155442" indent="0">
              <a:buNone/>
              <a:defRPr sz="2900" b="1"/>
            </a:lvl6pPr>
            <a:lvl7pPr marL="4986530" indent="0">
              <a:buNone/>
              <a:defRPr sz="2900" b="1"/>
            </a:lvl7pPr>
            <a:lvl8pPr marL="5817618" indent="0">
              <a:buNone/>
              <a:defRPr sz="2900" b="1"/>
            </a:lvl8pPr>
            <a:lvl9pPr marL="6648706" indent="0">
              <a:buNone/>
              <a:defRPr sz="2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5689" y="2466369"/>
            <a:ext cx="9417285" cy="448087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27103" y="1740861"/>
            <a:ext cx="9420985" cy="72550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31088" indent="0">
              <a:buNone/>
              <a:defRPr sz="3600" b="1"/>
            </a:lvl2pPr>
            <a:lvl3pPr marL="1662176" indent="0">
              <a:buNone/>
              <a:defRPr sz="3200" b="1"/>
            </a:lvl3pPr>
            <a:lvl4pPr marL="2493264" indent="0">
              <a:buNone/>
              <a:defRPr sz="2900" b="1"/>
            </a:lvl4pPr>
            <a:lvl5pPr marL="3324352" indent="0">
              <a:buNone/>
              <a:defRPr sz="2900" b="1"/>
            </a:lvl5pPr>
            <a:lvl6pPr marL="4155442" indent="0">
              <a:buNone/>
              <a:defRPr sz="2900" b="1"/>
            </a:lvl6pPr>
            <a:lvl7pPr marL="4986530" indent="0">
              <a:buNone/>
              <a:defRPr sz="2900" b="1"/>
            </a:lvl7pPr>
            <a:lvl8pPr marL="5817618" indent="0">
              <a:buNone/>
              <a:defRPr sz="2900" b="1"/>
            </a:lvl8pPr>
            <a:lvl9pPr marL="6648706" indent="0">
              <a:buNone/>
              <a:defRPr sz="2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27103" y="2466369"/>
            <a:ext cx="9420985" cy="448087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24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13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6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690" y="309647"/>
            <a:ext cx="7012085" cy="131779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33094" y="309647"/>
            <a:ext cx="11914992" cy="6637593"/>
          </a:xfrm>
        </p:spPr>
        <p:txBody>
          <a:bodyPr/>
          <a:lstStyle>
            <a:lvl1pPr>
              <a:defRPr sz="59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5690" y="1627445"/>
            <a:ext cx="7012085" cy="5319796"/>
          </a:xfrm>
        </p:spPr>
        <p:txBody>
          <a:bodyPr/>
          <a:lstStyle>
            <a:lvl1pPr marL="0" indent="0">
              <a:buNone/>
              <a:defRPr sz="2500"/>
            </a:lvl1pPr>
            <a:lvl2pPr marL="831088" indent="0">
              <a:buNone/>
              <a:defRPr sz="2200"/>
            </a:lvl2pPr>
            <a:lvl3pPr marL="1662176" indent="0">
              <a:buNone/>
              <a:defRPr sz="1800"/>
            </a:lvl3pPr>
            <a:lvl4pPr marL="2493264" indent="0">
              <a:buNone/>
              <a:defRPr sz="1600"/>
            </a:lvl4pPr>
            <a:lvl5pPr marL="3324352" indent="0">
              <a:buNone/>
              <a:defRPr sz="1600"/>
            </a:lvl5pPr>
            <a:lvl6pPr marL="4155442" indent="0">
              <a:buNone/>
              <a:defRPr sz="1600"/>
            </a:lvl6pPr>
            <a:lvl7pPr marL="4986530" indent="0">
              <a:buNone/>
              <a:defRPr sz="1600"/>
            </a:lvl7pPr>
            <a:lvl8pPr marL="5817618" indent="0">
              <a:buNone/>
              <a:defRPr sz="1600"/>
            </a:lvl8pPr>
            <a:lvl9pPr marL="6648706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81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7650" y="5444014"/>
            <a:ext cx="12788265" cy="64269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177650" y="694904"/>
            <a:ext cx="12788265" cy="4666298"/>
          </a:xfrm>
        </p:spPr>
        <p:txBody>
          <a:bodyPr/>
          <a:lstStyle>
            <a:lvl1pPr marL="0" indent="0">
              <a:buNone/>
              <a:defRPr sz="5900"/>
            </a:lvl1pPr>
            <a:lvl2pPr marL="831088" indent="0">
              <a:buNone/>
              <a:defRPr sz="5000"/>
            </a:lvl2pPr>
            <a:lvl3pPr marL="1662176" indent="0">
              <a:buNone/>
              <a:defRPr sz="4300"/>
            </a:lvl3pPr>
            <a:lvl4pPr marL="2493264" indent="0">
              <a:buNone/>
              <a:defRPr sz="3600"/>
            </a:lvl4pPr>
            <a:lvl5pPr marL="3324352" indent="0">
              <a:buNone/>
              <a:defRPr sz="3600"/>
            </a:lvl5pPr>
            <a:lvl6pPr marL="4155442" indent="0">
              <a:buNone/>
              <a:defRPr sz="3600"/>
            </a:lvl6pPr>
            <a:lvl7pPr marL="4986530" indent="0">
              <a:buNone/>
              <a:defRPr sz="3600"/>
            </a:lvl7pPr>
            <a:lvl8pPr marL="5817618" indent="0">
              <a:buNone/>
              <a:defRPr sz="3600"/>
            </a:lvl8pPr>
            <a:lvl9pPr marL="6648706" indent="0">
              <a:buNone/>
              <a:defRPr sz="3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177650" y="6086710"/>
            <a:ext cx="12788265" cy="912736"/>
          </a:xfrm>
        </p:spPr>
        <p:txBody>
          <a:bodyPr/>
          <a:lstStyle>
            <a:lvl1pPr marL="0" indent="0">
              <a:buNone/>
              <a:defRPr sz="2500"/>
            </a:lvl1pPr>
            <a:lvl2pPr marL="831088" indent="0">
              <a:buNone/>
              <a:defRPr sz="2200"/>
            </a:lvl2pPr>
            <a:lvl3pPr marL="1662176" indent="0">
              <a:buNone/>
              <a:defRPr sz="1800"/>
            </a:lvl3pPr>
            <a:lvl4pPr marL="2493264" indent="0">
              <a:buNone/>
              <a:defRPr sz="1600"/>
            </a:lvl4pPr>
            <a:lvl5pPr marL="3324352" indent="0">
              <a:buNone/>
              <a:defRPr sz="1600"/>
            </a:lvl5pPr>
            <a:lvl6pPr marL="4155442" indent="0">
              <a:buNone/>
              <a:defRPr sz="1600"/>
            </a:lvl6pPr>
            <a:lvl7pPr marL="4986530" indent="0">
              <a:buNone/>
              <a:defRPr sz="1600"/>
            </a:lvl7pPr>
            <a:lvl8pPr marL="5817618" indent="0">
              <a:buNone/>
              <a:defRPr sz="1600"/>
            </a:lvl8pPr>
            <a:lvl9pPr marL="6648706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33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690" y="311448"/>
            <a:ext cx="19182397" cy="1296194"/>
          </a:xfrm>
          <a:prstGeom prst="rect">
            <a:avLst/>
          </a:prstGeom>
        </p:spPr>
        <p:txBody>
          <a:bodyPr vert="horz" lIns="166218" tIns="83109" rIns="166218" bIns="83109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690" y="1814673"/>
            <a:ext cx="19182397" cy="5132568"/>
          </a:xfrm>
          <a:prstGeom prst="rect">
            <a:avLst/>
          </a:prstGeom>
        </p:spPr>
        <p:txBody>
          <a:bodyPr vert="horz" lIns="166218" tIns="83109" rIns="166218" bIns="83109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65690" y="7208278"/>
            <a:ext cx="4973214" cy="414062"/>
          </a:xfrm>
          <a:prstGeom prst="rect">
            <a:avLst/>
          </a:prstGeom>
        </p:spPr>
        <p:txBody>
          <a:bodyPr vert="horz" lIns="166218" tIns="83109" rIns="166218" bIns="83109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B9D43-CA9A-441D-8384-6A7AA964538B}" type="datetimeFigureOut">
              <a:rPr lang="de-DE" smtClean="0"/>
              <a:t>11.12.2019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82207" y="7208278"/>
            <a:ext cx="6749362" cy="414062"/>
          </a:xfrm>
          <a:prstGeom prst="rect">
            <a:avLst/>
          </a:prstGeom>
        </p:spPr>
        <p:txBody>
          <a:bodyPr vert="horz" lIns="166218" tIns="83109" rIns="166218" bIns="83109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274873" y="7208278"/>
            <a:ext cx="4973214" cy="414062"/>
          </a:xfrm>
          <a:prstGeom prst="rect">
            <a:avLst/>
          </a:prstGeom>
        </p:spPr>
        <p:txBody>
          <a:bodyPr vert="horz" lIns="166218" tIns="83109" rIns="166218" bIns="83109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2CE8-C60D-4B45-8460-C50FEB23EB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62176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316" indent="-623316" algn="l" defTabSz="1662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50518" indent="-519430" algn="l" defTabSz="1662176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77720" indent="-415544" algn="l" defTabSz="1662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908808" indent="-415544" algn="l" defTabSz="1662176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39897" indent="-415544" algn="l" defTabSz="1662176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0986" indent="-415544" algn="l" defTabSz="1662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02074" indent="-415544" algn="l" defTabSz="1662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233162" indent="-415544" algn="l" defTabSz="1662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64250" indent="-415544" algn="l" defTabSz="1662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66217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31088" algn="l" defTabSz="166217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62176" algn="l" defTabSz="166217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93264" algn="l" defTabSz="166217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24352" algn="l" defTabSz="166217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55442" algn="l" defTabSz="166217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86530" algn="l" defTabSz="166217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817618" algn="l" defTabSz="166217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648706" algn="l" defTabSz="166217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35160" y="690109"/>
            <a:ext cx="16692972" cy="6956554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KomSilva</a:t>
            </a:r>
          </a:p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Falt-Kalender</a:t>
            </a:r>
          </a:p>
          <a:p>
            <a:pPr>
              <a:spcAft>
                <a:spcPts val="3631"/>
              </a:spcAft>
            </a:pPr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Vorlagen und Anleitung</a:t>
            </a:r>
          </a:p>
          <a:p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Vorlage in zwei Varianten:</a:t>
            </a:r>
          </a:p>
          <a:p>
            <a:pPr marL="749414" indent="-749414">
              <a:buAutoNum type="arabicPeriod"/>
            </a:pPr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Kalenderstart Januar</a:t>
            </a:r>
          </a:p>
          <a:p>
            <a:pPr marL="749414" indent="-749414">
              <a:buAutoNum type="arabicPeriod"/>
            </a:pPr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Kalenderstart Juli</a:t>
            </a:r>
          </a:p>
          <a:p>
            <a:pPr marL="749414" indent="-749414">
              <a:buAutoNum type="arabicPeriod"/>
            </a:pP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Druck in DinA5 </a:t>
            </a:r>
            <a:r>
              <a:rPr lang="de-DE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Folderformat</a:t>
            </a:r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achtseitig (inkl. 2mm </a:t>
            </a:r>
            <a:r>
              <a:rPr lang="de-DE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Beschnittrand</a:t>
            </a:r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), </a:t>
            </a:r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Wickelfalz</a:t>
            </a:r>
          </a:p>
          <a:p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Für PDF Export: Datei </a:t>
            </a:r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 speichern unter  </a:t>
            </a:r>
            <a:r>
              <a:rPr lang="de-DE" dirty="0" err="1" smtClean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pdf</a:t>
            </a:r>
            <a:endParaRPr lang="de-DE" dirty="0" smtClean="0">
              <a:latin typeface="Segoe UI Light" panose="020B0502040204020203" pitchFamily="34" charset="0"/>
              <a:cs typeface="Segoe UI Light" panose="020B0502040204020203" pitchFamily="34" charset="0"/>
              <a:sym typeface="Wingdings" panose="05000000000000000000" pitchFamily="2" charset="2"/>
            </a:endParaRPr>
          </a:p>
          <a:p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Achtung! Wenn *</a:t>
            </a:r>
            <a:r>
              <a:rPr lang="de-DE" dirty="0" err="1" smtClean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pdf</a:t>
            </a:r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- Erzeugung über *</a:t>
            </a:r>
            <a:r>
              <a:rPr lang="de-DE" dirty="0" err="1" smtClean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pdf</a:t>
            </a:r>
            <a:r>
              <a:rPr lang="de-DE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 Drucker bitte auf Format 216mm x 592mm einstellen</a:t>
            </a:r>
            <a:endParaRPr lang="de-DE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de-DE" sz="4000" dirty="0">
              <a:solidFill>
                <a:srgbClr val="5B817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6" descr="C:\Users\Eva\Documents\Arbeit\Cluster\ClusterForstHolzBayern\KomSilva\AP1\CorporateDesign\Logo_LomSilva\2017-08-25 Logo KomSilva ohne Text_Aufklebe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46" y="690109"/>
            <a:ext cx="2936385" cy="13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1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6688" y="0"/>
            <a:ext cx="21311367" cy="7777163"/>
          </a:xfrm>
          <a:prstGeom prst="rect">
            <a:avLst/>
          </a:pr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16264893" y="987868"/>
            <a:ext cx="4792335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11010163" y="990278"/>
            <a:ext cx="4901251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5632471" y="989480"/>
            <a:ext cx="5010168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01322" y="684113"/>
            <a:ext cx="5153724" cy="579982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ts val="101"/>
              </a:lnSpc>
            </a:pPr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Mein Wald im Jahresgang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Jede Jahreszeit gibt dem Wald ein eigenes Gesicht. Jeder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Monat hält eine andere Besonderheit oder Aufgabe bereit.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 Jahr beginnt mit der Holzernte. Durch die Entnahme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alter Bäume kommen wieder Sonnenstrahlen auf den Boden.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Wärmeliebende Insekten und Pflanzen fühlen sich jetzt wohl.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Junge Bäumchen, im Frühjahr oder Herbst gepflanzt oder aus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natürlicher Verjüngung, bekommen genug Raum und das Licht,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 sie zum Wachsen brauchen. Der Kreislauf beginnt neu.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Pflege des Waldes hilft dem Bestand, Wind und Wetter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standzuhalten. Gepflegte Wälder überstehen Stürme und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Schädlinge - gleichzeitig gewinnen wir Menschen den immer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wieder nachwachsenden Rohstoff Holz. 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Holz ist wertvoll - zum Verbrennen meist viel zu schade. Wir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wohnen in Holzhäusern nachhaltig, gesund und fühlen uns wohl.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Möbel aus Holz sind oft einzigartige Kunstwerke. Ohne Holz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hätten wir kein Papier, aber auch viele Stoffe, Kleber und Co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haben ihren Ursprung in unseren Wäldern. 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Außerdem verdanken wir dem Privatwald und den 2 Millionen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Waldbesitzenden einen grünen Erholungsort, einen Naturraum,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der uns mit Wasser und frischer Luft versorgt und uns schützt.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Waldbesitzer stehen in ihren Aufgaben nicht allein: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Staatliche Forstbehörden, Forstwirtschaftliche Zusammenschlüsse,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forstliche Dienstleister, Unternehmer u. a. helfen gerne weiter.</a:t>
            </a:r>
          </a:p>
          <a:p>
            <a:endParaRPr lang="de-DE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6538" y="6159619"/>
            <a:ext cx="4719723" cy="138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2342" y="6156413"/>
            <a:ext cx="2451104" cy="24855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Meine forstlichen Ansprechpartner vor Ort:</a:t>
            </a:r>
            <a:endParaRPr lang="de-DE" sz="1000" i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108511" y="188665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979499" y="188665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34980" y="188896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926513" y="566793"/>
            <a:ext cx="58230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379393" y="566655"/>
            <a:ext cx="60170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Juni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77153" y="561987"/>
            <a:ext cx="74170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März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5" name="Picture 3" descr="C:\Users\Eva\Documents\Arbeit\Cluster\ClusterForstHolzBayern\KomSilva\AP5\Kalender\Kalender_Individualisierbar\g6503-1-5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91" y="911649"/>
            <a:ext cx="15425390" cy="66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9067175" y="565760"/>
            <a:ext cx="68738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April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195783" y="566167"/>
            <a:ext cx="51602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Juli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602468" y="96392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977051" y="971495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63179" y="964685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241729" y="971048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8654853" y="971816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9390117" y="560663"/>
            <a:ext cx="950890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August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 rot="653743">
            <a:off x="20138688" y="1047986"/>
            <a:ext cx="833887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3447999" y="965836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</p:txBody>
      </p:sp>
      <p:sp>
        <p:nvSpPr>
          <p:cNvPr id="35" name="Textfeld 34"/>
          <p:cNvSpPr txBox="1"/>
          <p:nvPr/>
        </p:nvSpPr>
        <p:spPr>
          <a:xfrm rot="120000">
            <a:off x="7210685" y="6057785"/>
            <a:ext cx="877168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Ostereier im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 suchen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macht Spaß!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 rot="653743">
            <a:off x="14846945" y="955809"/>
            <a:ext cx="833887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611059" y="2810523"/>
            <a:ext cx="2561033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Pflanz-Saison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 Frühjahr und im Herbst ist die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beste Zeit zu pflanzen. Informieren Sie sich,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welche Baumarten bei Ihnen gut wachsen.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182265" y="4623384"/>
            <a:ext cx="1739584" cy="862578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Der Wald blüht.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Buschwindröschen,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Bärlauch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Lärchensporn blühen.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Aber auch die Bäume legen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los, wie Ahorn oder Eiche.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0986117" y="3712752"/>
            <a:ext cx="2598214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Vorsicht Käfer!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 Temperaturen über 16,5°C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schwärmen Borkenkäfer. Wichtig ist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regelmäßige Kontrolle auf befallene Bäume.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3447516" y="5708264"/>
            <a:ext cx="2312075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Alle Vöglein sind schon da!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Biotopbäume sind wichtig für den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Wald. Jetzt im Frühsommer nisten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alten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Spechthöhlen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viele Vögel.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Biotopbäume bieten Futter und Schutz.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6256406" y="2991485"/>
            <a:ext cx="2422004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Ferien im Wald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Ihr Wald ist ein Abenteuer,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nehmen Sie Kinder oder Enkel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mit, entdecken Sie gemeinsam den Wald.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9233459" y="4631827"/>
            <a:ext cx="1827091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Pilze! Lecker? Giftig?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ersten Pilze kommen aus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dem Boden. Sammeln Sie nur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solche, die Sie sicher kennen.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1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79418" y="2813010"/>
            <a:ext cx="5107386" cy="133598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KomSilva</a:t>
            </a:r>
          </a:p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Falt-Kalender </a:t>
            </a:r>
            <a:r>
              <a:rPr lang="de-DE" sz="4000" b="1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 Mai</a:t>
            </a:r>
          </a:p>
        </p:txBody>
      </p:sp>
      <p:pic>
        <p:nvPicPr>
          <p:cNvPr id="3" name="Picture 6" descr="C:\Users\Eva\Documents\Arbeit\Cluster\ClusterForstHolzBayern\KomSilva\AP1\CorporateDesign\Logo_LomSilva\2017-08-25 Logo KomSilva ohne Text_Aufklebe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46" y="690109"/>
            <a:ext cx="2936385" cy="13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2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Eva\Documents\Arbeit\Cluster\ClusterForstHolzBayern\KomSilva\AP5\Kalender\Kalender_Individualisierbar\Titelbi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432" y="-3331"/>
            <a:ext cx="5498058" cy="58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26008" y="0"/>
            <a:ext cx="15888725" cy="7777163"/>
          </a:xfrm>
          <a:prstGeom prst="rect">
            <a:avLst/>
          </a:pr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4760" y="981217"/>
            <a:ext cx="4792335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5387648" y="986025"/>
            <a:ext cx="4901251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10654485" y="981788"/>
            <a:ext cx="5010168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67347" y="577057"/>
            <a:ext cx="1337259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64257" y="577057"/>
            <a:ext cx="131624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Dezember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68860" y="577057"/>
            <a:ext cx="884286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Januar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99497" y="577057"/>
            <a:ext cx="102040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Februar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522811" y="577195"/>
            <a:ext cx="74170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März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057623" y="577057"/>
            <a:ext cx="68738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April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635273" y="97615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123" name="Picture 3" descr="C:\Users\Eva\Documents\Arbeit\Cluster\ClusterForstHolzBayern\KomSilva\AP5\Kalender\Kalender_Individualisierbar\path4161-36-8-0-8-3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7" y="914533"/>
            <a:ext cx="15388568" cy="66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3130141" y="969558"/>
            <a:ext cx="349512" cy="5959108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71695" y="97300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871006" y="974953"/>
            <a:ext cx="349512" cy="669234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18683" y="958424"/>
            <a:ext cx="349512" cy="669234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</p:txBody>
      </p:sp>
      <p:sp>
        <p:nvSpPr>
          <p:cNvPr id="19" name="Rechteck 18"/>
          <p:cNvSpPr/>
          <p:nvPr/>
        </p:nvSpPr>
        <p:spPr>
          <a:xfrm>
            <a:off x="16200536" y="3919927"/>
            <a:ext cx="5114206" cy="2500248"/>
          </a:xfrm>
          <a:custGeom>
            <a:avLst/>
            <a:gdLst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0 w 4993613"/>
              <a:gd name="connsiteY3" fmla="*/ 2448272 h 2448272"/>
              <a:gd name="connsiteX4" fmla="*/ 0 w 4993613"/>
              <a:gd name="connsiteY4" fmla="*/ 0 h 2448272"/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0 w 4993613"/>
              <a:gd name="connsiteY3" fmla="*/ 2448272 h 2448272"/>
              <a:gd name="connsiteX4" fmla="*/ 4490 w 4993613"/>
              <a:gd name="connsiteY4" fmla="*/ 662781 h 2448272"/>
              <a:gd name="connsiteX5" fmla="*/ 0 w 4993613"/>
              <a:gd name="connsiteY5" fmla="*/ 0 h 2448272"/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3604940 w 4993613"/>
              <a:gd name="connsiteY3" fmla="*/ 2443956 h 2448272"/>
              <a:gd name="connsiteX4" fmla="*/ 0 w 4993613"/>
              <a:gd name="connsiteY4" fmla="*/ 2448272 h 2448272"/>
              <a:gd name="connsiteX5" fmla="*/ 4490 w 4993613"/>
              <a:gd name="connsiteY5" fmla="*/ 662781 h 2448272"/>
              <a:gd name="connsiteX6" fmla="*/ 0 w 4993613"/>
              <a:gd name="connsiteY6" fmla="*/ 0 h 2448272"/>
              <a:gd name="connsiteX0" fmla="*/ 0 w 4993613"/>
              <a:gd name="connsiteY0" fmla="*/ 0 h 2453481"/>
              <a:gd name="connsiteX1" fmla="*/ 4993613 w 4993613"/>
              <a:gd name="connsiteY1" fmla="*/ 0 h 2453481"/>
              <a:gd name="connsiteX2" fmla="*/ 4993613 w 4993613"/>
              <a:gd name="connsiteY2" fmla="*/ 2448272 h 2453481"/>
              <a:gd name="connsiteX3" fmla="*/ 4147865 w 4993613"/>
              <a:gd name="connsiteY3" fmla="*/ 2453481 h 2453481"/>
              <a:gd name="connsiteX4" fmla="*/ 0 w 4993613"/>
              <a:gd name="connsiteY4" fmla="*/ 2448272 h 2453481"/>
              <a:gd name="connsiteX5" fmla="*/ 4490 w 4993613"/>
              <a:gd name="connsiteY5" fmla="*/ 662781 h 2453481"/>
              <a:gd name="connsiteX6" fmla="*/ 0 w 4993613"/>
              <a:gd name="connsiteY6" fmla="*/ 0 h 2453481"/>
              <a:gd name="connsiteX0" fmla="*/ 302782 w 5296395"/>
              <a:gd name="connsiteY0" fmla="*/ 0 h 2584402"/>
              <a:gd name="connsiteX1" fmla="*/ 5296395 w 5296395"/>
              <a:gd name="connsiteY1" fmla="*/ 0 h 2584402"/>
              <a:gd name="connsiteX2" fmla="*/ 5296395 w 5296395"/>
              <a:gd name="connsiteY2" fmla="*/ 2448272 h 2584402"/>
              <a:gd name="connsiteX3" fmla="*/ 4450647 w 5296395"/>
              <a:gd name="connsiteY3" fmla="*/ 2453481 h 2584402"/>
              <a:gd name="connsiteX4" fmla="*/ 302782 w 5296395"/>
              <a:gd name="connsiteY4" fmla="*/ 2448272 h 2584402"/>
              <a:gd name="connsiteX5" fmla="*/ 316797 w 5296395"/>
              <a:gd name="connsiteY5" fmla="*/ 2453481 h 2584402"/>
              <a:gd name="connsiteX6" fmla="*/ 307272 w 5296395"/>
              <a:gd name="connsiteY6" fmla="*/ 662781 h 2584402"/>
              <a:gd name="connsiteX7" fmla="*/ 302782 w 5296395"/>
              <a:gd name="connsiteY7" fmla="*/ 0 h 2584402"/>
              <a:gd name="connsiteX0" fmla="*/ 305756 w 5299369"/>
              <a:gd name="connsiteY0" fmla="*/ 0 h 2453481"/>
              <a:gd name="connsiteX1" fmla="*/ 5299369 w 5299369"/>
              <a:gd name="connsiteY1" fmla="*/ 0 h 2453481"/>
              <a:gd name="connsiteX2" fmla="*/ 5299369 w 5299369"/>
              <a:gd name="connsiteY2" fmla="*/ 2448272 h 2453481"/>
              <a:gd name="connsiteX3" fmla="*/ 4453621 w 5299369"/>
              <a:gd name="connsiteY3" fmla="*/ 2453481 h 2453481"/>
              <a:gd name="connsiteX4" fmla="*/ 305756 w 5299369"/>
              <a:gd name="connsiteY4" fmla="*/ 2448272 h 2453481"/>
              <a:gd name="connsiteX5" fmla="*/ 310246 w 5299369"/>
              <a:gd name="connsiteY5" fmla="*/ 662781 h 2453481"/>
              <a:gd name="connsiteX6" fmla="*/ 305756 w 5299369"/>
              <a:gd name="connsiteY6" fmla="*/ 0 h 2453481"/>
              <a:gd name="connsiteX0" fmla="*/ 0 w 4993613"/>
              <a:gd name="connsiteY0" fmla="*/ 0 h 2453481"/>
              <a:gd name="connsiteX1" fmla="*/ 4993613 w 4993613"/>
              <a:gd name="connsiteY1" fmla="*/ 0 h 2453481"/>
              <a:gd name="connsiteX2" fmla="*/ 4993613 w 4993613"/>
              <a:gd name="connsiteY2" fmla="*/ 2448272 h 2453481"/>
              <a:gd name="connsiteX3" fmla="*/ 4147865 w 4993613"/>
              <a:gd name="connsiteY3" fmla="*/ 2453481 h 2453481"/>
              <a:gd name="connsiteX4" fmla="*/ 4490 w 4993613"/>
              <a:gd name="connsiteY4" fmla="*/ 662781 h 2453481"/>
              <a:gd name="connsiteX5" fmla="*/ 0 w 4993613"/>
              <a:gd name="connsiteY5" fmla="*/ 0 h 2453481"/>
              <a:gd name="connsiteX0" fmla="*/ 0 w 4993613"/>
              <a:gd name="connsiteY0" fmla="*/ 3969 h 2457450"/>
              <a:gd name="connsiteX1" fmla="*/ 1023665 w 4993613"/>
              <a:gd name="connsiteY1" fmla="*/ 0 h 2457450"/>
              <a:gd name="connsiteX2" fmla="*/ 4993613 w 4993613"/>
              <a:gd name="connsiteY2" fmla="*/ 3969 h 2457450"/>
              <a:gd name="connsiteX3" fmla="*/ 4993613 w 4993613"/>
              <a:gd name="connsiteY3" fmla="*/ 2452241 h 2457450"/>
              <a:gd name="connsiteX4" fmla="*/ 4147865 w 4993613"/>
              <a:gd name="connsiteY4" fmla="*/ 2457450 h 2457450"/>
              <a:gd name="connsiteX5" fmla="*/ 4490 w 4993613"/>
              <a:gd name="connsiteY5" fmla="*/ 666750 h 2457450"/>
              <a:gd name="connsiteX6" fmla="*/ 0 w 4993613"/>
              <a:gd name="connsiteY6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3613 w 4995590"/>
              <a:gd name="connsiteY2" fmla="*/ 3969 h 2457450"/>
              <a:gd name="connsiteX3" fmla="*/ 4995590 w 4995590"/>
              <a:gd name="connsiteY3" fmla="*/ 1952625 h 2457450"/>
              <a:gd name="connsiteX4" fmla="*/ 4993613 w 4995590"/>
              <a:gd name="connsiteY4" fmla="*/ 2452241 h 2457450"/>
              <a:gd name="connsiteX5" fmla="*/ 4147865 w 4995590"/>
              <a:gd name="connsiteY5" fmla="*/ 2457450 h 2457450"/>
              <a:gd name="connsiteX6" fmla="*/ 4490 w 4995590"/>
              <a:gd name="connsiteY6" fmla="*/ 666750 h 2457450"/>
              <a:gd name="connsiteX7" fmla="*/ 0 w 4995590"/>
              <a:gd name="connsiteY7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5590 w 4995590"/>
              <a:gd name="connsiteY2" fmla="*/ 1952625 h 2457450"/>
              <a:gd name="connsiteX3" fmla="*/ 4993613 w 4995590"/>
              <a:gd name="connsiteY3" fmla="*/ 2452241 h 2457450"/>
              <a:gd name="connsiteX4" fmla="*/ 4147865 w 4995590"/>
              <a:gd name="connsiteY4" fmla="*/ 2457450 h 2457450"/>
              <a:gd name="connsiteX5" fmla="*/ 4490 w 4995590"/>
              <a:gd name="connsiteY5" fmla="*/ 666750 h 2457450"/>
              <a:gd name="connsiteX6" fmla="*/ 0 w 4995590"/>
              <a:gd name="connsiteY6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5590 w 4995590"/>
              <a:gd name="connsiteY2" fmla="*/ 1952625 h 2457450"/>
              <a:gd name="connsiteX3" fmla="*/ 4993613 w 4995590"/>
              <a:gd name="connsiteY3" fmla="*/ 2452241 h 2457450"/>
              <a:gd name="connsiteX4" fmla="*/ 4147865 w 4995590"/>
              <a:gd name="connsiteY4" fmla="*/ 2457450 h 2457450"/>
              <a:gd name="connsiteX5" fmla="*/ 0 w 4995590"/>
              <a:gd name="connsiteY5" fmla="*/ 3969 h 2457450"/>
              <a:gd name="connsiteX0" fmla="*/ 0 w 4995590"/>
              <a:gd name="connsiteY0" fmla="*/ 3969 h 2452241"/>
              <a:gd name="connsiteX1" fmla="*/ 1023665 w 4995590"/>
              <a:gd name="connsiteY1" fmla="*/ 0 h 2452241"/>
              <a:gd name="connsiteX2" fmla="*/ 4995590 w 4995590"/>
              <a:gd name="connsiteY2" fmla="*/ 1952625 h 2452241"/>
              <a:gd name="connsiteX3" fmla="*/ 4993613 w 4995590"/>
              <a:gd name="connsiteY3" fmla="*/ 2452241 h 2452241"/>
              <a:gd name="connsiteX4" fmla="*/ 0 w 4995590"/>
              <a:gd name="connsiteY4" fmla="*/ 3969 h 2452241"/>
              <a:gd name="connsiteX0" fmla="*/ 0 w 5043215"/>
              <a:gd name="connsiteY0" fmla="*/ 0 h 2453035"/>
              <a:gd name="connsiteX1" fmla="*/ 1071290 w 5043215"/>
              <a:gd name="connsiteY1" fmla="*/ 794 h 2453035"/>
              <a:gd name="connsiteX2" fmla="*/ 5043215 w 5043215"/>
              <a:gd name="connsiteY2" fmla="*/ 1953419 h 2453035"/>
              <a:gd name="connsiteX3" fmla="*/ 5041238 w 5043215"/>
              <a:gd name="connsiteY3" fmla="*/ 2453035 h 2453035"/>
              <a:gd name="connsiteX4" fmla="*/ 0 w 5043215"/>
              <a:gd name="connsiteY4" fmla="*/ 0 h 2453035"/>
              <a:gd name="connsiteX0" fmla="*/ 0 w 5043215"/>
              <a:gd name="connsiteY0" fmla="*/ 0 h 2486372"/>
              <a:gd name="connsiteX1" fmla="*/ 1071290 w 5043215"/>
              <a:gd name="connsiteY1" fmla="*/ 794 h 2486372"/>
              <a:gd name="connsiteX2" fmla="*/ 5043215 w 5043215"/>
              <a:gd name="connsiteY2" fmla="*/ 1953419 h 2486372"/>
              <a:gd name="connsiteX3" fmla="*/ 5036476 w 5043215"/>
              <a:gd name="connsiteY3" fmla="*/ 2486372 h 2486372"/>
              <a:gd name="connsiteX4" fmla="*/ 0 w 5043215"/>
              <a:gd name="connsiteY4" fmla="*/ 0 h 2486372"/>
              <a:gd name="connsiteX0" fmla="*/ 0 w 5036911"/>
              <a:gd name="connsiteY0" fmla="*/ 0 h 2486372"/>
              <a:gd name="connsiteX1" fmla="*/ 1071290 w 5036911"/>
              <a:gd name="connsiteY1" fmla="*/ 794 h 2486372"/>
              <a:gd name="connsiteX2" fmla="*/ 5033690 w 5036911"/>
              <a:gd name="connsiteY2" fmla="*/ 1953419 h 2486372"/>
              <a:gd name="connsiteX3" fmla="*/ 5036476 w 5036911"/>
              <a:gd name="connsiteY3" fmla="*/ 2486372 h 2486372"/>
              <a:gd name="connsiteX4" fmla="*/ 0 w 5036911"/>
              <a:gd name="connsiteY4" fmla="*/ 0 h 2486372"/>
              <a:gd name="connsiteX0" fmla="*/ 0 w 5033690"/>
              <a:gd name="connsiteY0" fmla="*/ 0 h 2481609"/>
              <a:gd name="connsiteX1" fmla="*/ 1071290 w 5033690"/>
              <a:gd name="connsiteY1" fmla="*/ 794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81609"/>
              <a:gd name="connsiteX1" fmla="*/ 1061765 w 5033690"/>
              <a:gd name="connsiteY1" fmla="*/ 5556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81609"/>
              <a:gd name="connsiteX1" fmla="*/ 1052240 w 5033690"/>
              <a:gd name="connsiteY1" fmla="*/ 794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76771"/>
              <a:gd name="connsiteX1" fmla="*/ 1052240 w 5033690"/>
              <a:gd name="connsiteY1" fmla="*/ 794 h 2476771"/>
              <a:gd name="connsiteX2" fmla="*/ 5033690 w 5033690"/>
              <a:gd name="connsiteY2" fmla="*/ 1953419 h 2476771"/>
              <a:gd name="connsiteX3" fmla="*/ 5017320 w 5033690"/>
              <a:gd name="connsiteY3" fmla="*/ 2476771 h 2476771"/>
              <a:gd name="connsiteX4" fmla="*/ 0 w 5033690"/>
              <a:gd name="connsiteY4" fmla="*/ 0 h 2476771"/>
              <a:gd name="connsiteX0" fmla="*/ 0 w 5033690"/>
              <a:gd name="connsiteY0" fmla="*/ 0 h 2476771"/>
              <a:gd name="connsiteX1" fmla="*/ 1052240 w 5033690"/>
              <a:gd name="connsiteY1" fmla="*/ 794 h 2476771"/>
              <a:gd name="connsiteX2" fmla="*/ 5033690 w 5033690"/>
              <a:gd name="connsiteY2" fmla="*/ 1953419 h 2476771"/>
              <a:gd name="connsiteX3" fmla="*/ 5026915 w 5033690"/>
              <a:gd name="connsiteY3" fmla="*/ 2476771 h 2476771"/>
              <a:gd name="connsiteX4" fmla="*/ 0 w 5033690"/>
              <a:gd name="connsiteY4" fmla="*/ 0 h 2476771"/>
              <a:gd name="connsiteX0" fmla="*/ 0 w 5028892"/>
              <a:gd name="connsiteY0" fmla="*/ 0 h 2476771"/>
              <a:gd name="connsiteX1" fmla="*/ 1052240 w 5028892"/>
              <a:gd name="connsiteY1" fmla="*/ 794 h 2476771"/>
              <a:gd name="connsiteX2" fmla="*/ 5028892 w 5028892"/>
              <a:gd name="connsiteY2" fmla="*/ 1963095 h 2476771"/>
              <a:gd name="connsiteX3" fmla="*/ 5026915 w 5028892"/>
              <a:gd name="connsiteY3" fmla="*/ 2476771 h 2476771"/>
              <a:gd name="connsiteX4" fmla="*/ 0 w 5028892"/>
              <a:gd name="connsiteY4" fmla="*/ 0 h 247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92" h="2476771">
                <a:moveTo>
                  <a:pt x="0" y="0"/>
                </a:moveTo>
                <a:lnTo>
                  <a:pt x="1052240" y="794"/>
                </a:lnTo>
                <a:lnTo>
                  <a:pt x="5028892" y="1963095"/>
                </a:lnTo>
                <a:cubicBezTo>
                  <a:pt x="5026646" y="2140746"/>
                  <a:pt x="5029161" y="2299120"/>
                  <a:pt x="5026915" y="2476771"/>
                </a:cubicBezTo>
                <a:lnTo>
                  <a:pt x="0" y="0"/>
                </a:lnTo>
                <a:close/>
              </a:path>
            </a:pathLst>
          </a:cu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6108320" y="5729878"/>
            <a:ext cx="2433903" cy="121170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Kalender für</a:t>
            </a:r>
          </a:p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Waldbesitzende</a:t>
            </a:r>
          </a:p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Waldfreunde</a:t>
            </a:r>
            <a:endParaRPr lang="de-DE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552635" y="205217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293314" y="205217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38246" y="205448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Picture 5" descr="C:\Users\Eva\Documents\Arbeit\Cluster\ClusterForstHolzBayern\KomSilva\AP5\Postkarten\PostkartenVorlagen_PPT\text43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764" y="205217"/>
            <a:ext cx="1065227" cy="10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hteck 1"/>
          <p:cNvSpPr/>
          <p:nvPr/>
        </p:nvSpPr>
        <p:spPr>
          <a:xfrm>
            <a:off x="16925202" y="3379748"/>
            <a:ext cx="4392973" cy="865104"/>
          </a:xfrm>
          <a:custGeom>
            <a:avLst/>
            <a:gdLst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0 w 4512004"/>
              <a:gd name="connsiteY3" fmla="*/ 856981 h 856981"/>
              <a:gd name="connsiteX4" fmla="*/ 0 w 4512004"/>
              <a:gd name="connsiteY4" fmla="*/ 0 h 856981"/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1764338 w 4512004"/>
              <a:gd name="connsiteY3" fmla="*/ 850607 h 856981"/>
              <a:gd name="connsiteX4" fmla="*/ 0 w 4512004"/>
              <a:gd name="connsiteY4" fmla="*/ 856981 h 856981"/>
              <a:gd name="connsiteX5" fmla="*/ 0 w 4512004"/>
              <a:gd name="connsiteY5" fmla="*/ 0 h 856981"/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1764338 w 4512004"/>
              <a:gd name="connsiteY3" fmla="*/ 850607 h 856981"/>
              <a:gd name="connsiteX4" fmla="*/ 0 w 4512004"/>
              <a:gd name="connsiteY4" fmla="*/ 0 h 8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2004" h="856981">
                <a:moveTo>
                  <a:pt x="0" y="0"/>
                </a:moveTo>
                <a:lnTo>
                  <a:pt x="4512004" y="0"/>
                </a:lnTo>
                <a:lnTo>
                  <a:pt x="4512004" y="856981"/>
                </a:lnTo>
                <a:lnTo>
                  <a:pt x="1764338" y="850607"/>
                </a:lnTo>
                <a:lnTo>
                  <a:pt x="0" y="0"/>
                </a:lnTo>
                <a:close/>
              </a:path>
            </a:pathLst>
          </a:cu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8187594" y="3467480"/>
            <a:ext cx="2751335" cy="70869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Mein Wald im Wandel </a:t>
            </a:r>
          </a:p>
          <a:p>
            <a:pPr algn="r"/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 Jahreszeiten</a:t>
            </a:r>
            <a:endParaRPr lang="de-DE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611715" y="958424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</a:p>
        </p:txBody>
      </p:sp>
      <p:sp>
        <p:nvSpPr>
          <p:cNvPr id="57" name="Textfeld 56"/>
          <p:cNvSpPr txBox="1"/>
          <p:nvPr/>
        </p:nvSpPr>
        <p:spPr>
          <a:xfrm rot="240378">
            <a:off x="4050537" y="959996"/>
            <a:ext cx="920449" cy="106263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 Barbara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Kirschzweige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die Vase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für blühende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Weihnachten.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 rot="21208397">
            <a:off x="7289712" y="886215"/>
            <a:ext cx="1119221" cy="107186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Ein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Spaziergang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 Winterwald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wirkt Wunder für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Herz und Seele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161009" y="2988933"/>
            <a:ext cx="2434937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Warme Stube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gutes Brennholz liefern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z.B. Buche und Eiche.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Aber Holz ist oft zu wertvoll für den Ofen: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Häuser, Möbel, Papier - Holz kann mehr!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3168913" y="4804740"/>
            <a:ext cx="1825669" cy="75362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>
              <a:lnSpc>
                <a:spcPts val="1311"/>
              </a:lnSpc>
            </a:pPr>
            <a:r>
              <a:rPr lang="de-DE" sz="1000" b="1" i="1" kern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Oh Tannenbaum</a:t>
            </a:r>
          </a:p>
          <a:p>
            <a:pPr algn="r">
              <a:lnSpc>
                <a:spcPts val="1311"/>
              </a:lnSpc>
            </a:pPr>
            <a:r>
              <a:rPr lang="de-DE" sz="1000" kern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Frohe Weihnachten! Seit dem </a:t>
            </a:r>
          </a:p>
          <a:p>
            <a:pPr algn="r">
              <a:lnSpc>
                <a:spcPts val="1311"/>
              </a:lnSpc>
            </a:pPr>
            <a:r>
              <a:rPr lang="de-DE" sz="1000" kern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19. Jhd. ist es Brauch, einen </a:t>
            </a:r>
          </a:p>
          <a:p>
            <a:pPr algn="r">
              <a:lnSpc>
                <a:spcPts val="1311"/>
              </a:lnSpc>
            </a:pPr>
            <a:r>
              <a:rPr lang="de-DE" sz="1000" kern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Weihnachtsbaum aufzustellen.</a:t>
            </a:r>
            <a:endParaRPr lang="de-DE" sz="1000" kern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5372222" y="3752244"/>
            <a:ext cx="2423620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Holzerntezeit!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Holzernte mit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Harvester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oder der Motorsäge ist nun im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vollen Gang. Der Forst schützt die Böden.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7887676" y="5229923"/>
            <a:ext cx="2360895" cy="11806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Besonders wertvoll!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Ende des Winters werden Submissionen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veranstaltet: Die wertvollsten Stämme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erzielen bei der Versteigerung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hohe Preise. Möbel, Furnier,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Instrumente, Kunstwerke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Co entstehen daraus.</a:t>
            </a:r>
          </a:p>
        </p:txBody>
      </p:sp>
      <p:sp>
        <p:nvSpPr>
          <p:cNvPr id="38" name="Textfeld 37"/>
          <p:cNvSpPr txBox="1"/>
          <p:nvPr/>
        </p:nvSpPr>
        <p:spPr>
          <a:xfrm rot="120000">
            <a:off x="12687426" y="6563562"/>
            <a:ext cx="877168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Ostereier im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 suchen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macht Spaß!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0660357" y="3027394"/>
            <a:ext cx="2465652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Pflanz-Saison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 Frühjahr und im Herbst ist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beste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Zeit zu pflanzen. Informieren Sie sich,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welche Baumarten bei Ihnen gut wachsen.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3479654" y="4623384"/>
            <a:ext cx="1739584" cy="862578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Der Wald blüht.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Buschwindröschen,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Bärlauch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Lärchensporn blühen.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Aber auch die Bäume legen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los, wie Ahorn oder Eiche.</a:t>
            </a:r>
          </a:p>
        </p:txBody>
      </p:sp>
    </p:spTree>
    <p:extLst>
      <p:ext uri="{BB962C8B-B14F-4D97-AF65-F5344CB8AC3E}">
        <p14:creationId xmlns:p14="http://schemas.microsoft.com/office/powerpoint/2010/main" val="248096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6688" y="0"/>
            <a:ext cx="21311367" cy="7777163"/>
          </a:xfrm>
          <a:prstGeom prst="rect">
            <a:avLst/>
          </a:pr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16264893" y="987868"/>
            <a:ext cx="4792335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11010163" y="990278"/>
            <a:ext cx="4901251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5632471" y="989480"/>
            <a:ext cx="5010168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01322" y="684113"/>
            <a:ext cx="5153724" cy="579982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ts val="101"/>
              </a:lnSpc>
            </a:pPr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Mein Wald im Jahresgang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Jede Jahreszeit gibt dem Wald ein eigenes Gesicht. Jeder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Monat hält eine andere Besonderheit oder Aufgabe bereit.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 Jahr beginnt mit der Holzernte. Durch die Entnahme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alter Bäume kommen wieder Sonnenstrahlen auf den Boden.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Wärmeliebende Insekten und Pflanzen fühlen sich jetzt wohl.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Junge Bäumchen, im Frühjahr oder Herbst gepflanzt oder aus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natürlicher Verjüngung, bekommen genug Raum und das Licht,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 sie zum Wachsen brauchen. Der Kreislauf beginnt neu.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Pflege des Waldes hilft dem Bestand, Wind und Wetter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standzuhalten. Gepflegte Wälder überstehen Stürme und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Schädlinge - gleichzeitig gewinnen wir Menschen den immer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wieder nachwachsenden Rohstoff Holz. 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Holz ist wertvoll - zum Verbrennen meist viel zu schade. Wir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wohnen in Holzhäusern nachhaltig, gesund und fühlen uns wohl.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Möbel aus Holz sind oft einzigartige Kunstwerke. Ohne Holz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hätten wir kein Papier, aber auch viele Stoffe, Kleber und Co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haben ihren Ursprung in unseren Wäldern. 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Außerdem verdanken wir dem Privatwald und den 2 Millionen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Waldbesitzenden einen grünen Erholungsort, einen Naturraum,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der uns mit Wasser und frischer Luft versorgt und uns schützt.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Waldbesitzer stehen in ihren Aufgaben nicht allein: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Staatliche Forstbehörden, Forstwirtschaftliche Zusammenschlüsse,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forstliche Dienstleister, Unternehmer u. a. helfen gerne weiter.</a:t>
            </a:r>
          </a:p>
          <a:p>
            <a:endParaRPr lang="de-DE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6538" y="6159619"/>
            <a:ext cx="4719723" cy="138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2342" y="6156413"/>
            <a:ext cx="2451104" cy="24855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Meine forstlichen Ansprechpartner vor Ort:</a:t>
            </a:r>
            <a:endParaRPr lang="de-DE" sz="1000" i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108511" y="188665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979499" y="188665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34980" y="188896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959653" y="566793"/>
            <a:ext cx="51602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Juli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204801" y="566655"/>
            <a:ext cx="950890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August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56853" y="561987"/>
            <a:ext cx="58230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110016" y="565760"/>
            <a:ext cx="60170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Juni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766575" y="566167"/>
            <a:ext cx="137444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September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602468" y="96392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099" name="Picture 3" descr="C:\Users\Eva\Documents\Arbeit\Cluster\ClusterForstHolzBayern\KomSilva\AP5\Kalender\Kalender_Individualisierbar\g9671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39" y="915879"/>
            <a:ext cx="15362952" cy="66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0977051" y="971495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163179" y="964685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241729" y="971048"/>
            <a:ext cx="349512" cy="669234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8654853" y="971816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9323836" y="560663"/>
            <a:ext cx="108345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Oktober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 rot="653743">
            <a:off x="14974897" y="1047986"/>
            <a:ext cx="833887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3447999" y="965836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</a:p>
        </p:txBody>
      </p:sp>
      <p:sp>
        <p:nvSpPr>
          <p:cNvPr id="36" name="Textfeld 35"/>
          <p:cNvSpPr txBox="1"/>
          <p:nvPr/>
        </p:nvSpPr>
        <p:spPr>
          <a:xfrm rot="653743">
            <a:off x="9742327" y="948117"/>
            <a:ext cx="833887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607600" y="3712752"/>
            <a:ext cx="2598214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Vorsicht Käfer!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 Temperaturen über 16,5°C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schwärmen Borkenkäfer. Wichtig ist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regelmäßige Kontrolle auf befallene Bäume.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8180082" y="5715956"/>
            <a:ext cx="2312075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Alle Vöglein sind schon da!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Biotopbäume sind wichtig für den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Wald. Jetzt im Frühsommer nisten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alten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Spechthöhlen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viele Vögel.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Biotopbäume bieten Futter und Schutz.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1244109" y="2855501"/>
            <a:ext cx="2185978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Ferien im Wald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 ist ein Abenteuer,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schnappen Sie Kinder oder Enkel,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entdecken Sie gemeinsam den Wald.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4069668" y="4631827"/>
            <a:ext cx="1827091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Pilze! Lecker? Giftig?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ersten Pilze kommen aus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dem Boden. Sammeln Sie nur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solche, die Sie sicher kennen.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7001234" y="3511627"/>
            <a:ext cx="1642798" cy="94761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>
              <a:lnSpc>
                <a:spcPts val="1110"/>
              </a:lnSpc>
            </a:pPr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Wenn's um Wald geht...</a:t>
            </a:r>
          </a:p>
          <a:p>
            <a:pPr algn="r"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...finden Sie Rat und Tat </a:t>
            </a:r>
          </a:p>
          <a:p>
            <a:pPr algn="r"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bei Ihren forstlichen </a:t>
            </a:r>
          </a:p>
          <a:p>
            <a:pPr algn="r"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Ansprechpartnern vor Ort.</a:t>
            </a:r>
          </a:p>
          <a:p>
            <a:pPr algn="r"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Lassen Sie sich fachkundig </a:t>
            </a:r>
          </a:p>
          <a:p>
            <a:pPr algn="r"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Beraten und unterstützen.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18761980" y="5718225"/>
            <a:ext cx="2279741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Wild im Wald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Oktober - Januar ist Jagdsaison.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Jetzt ist im Bestand eine gute Zeit,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um Pflanzschutz und Zäune zu prüfen.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 rot="653743">
            <a:off x="20085278" y="1047987"/>
            <a:ext cx="833887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</a:p>
        </p:txBody>
      </p:sp>
    </p:spTree>
    <p:extLst>
      <p:ext uri="{BB962C8B-B14F-4D97-AF65-F5344CB8AC3E}">
        <p14:creationId xmlns:p14="http://schemas.microsoft.com/office/powerpoint/2010/main" val="315045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16311" y="3016272"/>
            <a:ext cx="9169054" cy="132424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KomSilva</a:t>
            </a:r>
          </a:p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Falt-Kalender </a:t>
            </a:r>
            <a:r>
              <a:rPr lang="de-DE" sz="4000" b="1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 </a:t>
            </a:r>
            <a:r>
              <a:rPr lang="de-DE" sz="4000" b="1" dirty="0" smtClean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Januar (kein Schaltjahr)</a:t>
            </a:r>
            <a:endParaRPr lang="de-DE" sz="4000" b="1" dirty="0">
              <a:solidFill>
                <a:srgbClr val="5B817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6" descr="C:\Users\Eva\Documents\Arbeit\Cluster\ClusterForstHolzBayern\KomSilva\AP1\CorporateDesign\Logo_LomSilva\2017-08-25 Logo KomSilva ohne Text_Aufklebe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46" y="690109"/>
            <a:ext cx="2936385" cy="13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5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Eva\Documents\Arbeit\Cluster\ClusterForstHolzBayern\KomSilva\AP5\Kalender\Kalender_Individualisierbar\Titelbi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432" y="-3331"/>
            <a:ext cx="5498058" cy="58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26008" y="0"/>
            <a:ext cx="15888725" cy="7777163"/>
          </a:xfrm>
          <a:prstGeom prst="rect">
            <a:avLst/>
          </a:pr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4760" y="981217"/>
            <a:ext cx="4792335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5387648" y="986025"/>
            <a:ext cx="4901251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10654485" y="981788"/>
            <a:ext cx="5010168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pic>
        <p:nvPicPr>
          <p:cNvPr id="1028" name="Picture 4" descr="C:\Users\Eva\Documents\Arbeit\Cluster\ClusterForstHolzBayern\KomSilva\AP5\Kalender\Kalender_Individualisierbar\g6503-6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1" y="891579"/>
            <a:ext cx="15378962" cy="66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77965" y="577057"/>
            <a:ext cx="51602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Juli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46933" y="577057"/>
            <a:ext cx="950890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August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23779" y="577057"/>
            <a:ext cx="137444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September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67973" y="577057"/>
            <a:ext cx="108345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Oktober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225029" y="577195"/>
            <a:ext cx="1337259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743194" y="577057"/>
            <a:ext cx="131624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Dezember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654485" y="976153"/>
            <a:ext cx="349512" cy="649253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3149353" y="97917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81300" y="963387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871006" y="965338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630927" y="958424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28289" y="958424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7503" y="2798223"/>
            <a:ext cx="2422004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Ferien im Wald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Ihr Wald ist ein Abenteuer,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nehmen Sie Kinder oder Enkel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mit, entdecken Sie gemeinsam den Wald.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46453" y="4615487"/>
            <a:ext cx="1969354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Pilze! Lecker? Giftig?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ersten Pilze wachsen auf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dem Waldboden. Sammeln Sie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nur solche, die Sie sicher kennen.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82583" y="3691580"/>
            <a:ext cx="2436553" cy="94761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ts val="1110"/>
              </a:lnSpc>
            </a:pPr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Wenn's um Wald geht...</a:t>
            </a:r>
          </a:p>
          <a:p>
            <a:pPr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...finden Sie Rat und Tat bei </a:t>
            </a:r>
          </a:p>
          <a:p>
            <a:pPr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Ansprechpartnern vor Ort: </a:t>
            </a:r>
          </a:p>
          <a:p>
            <a:pPr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Ihre staatliche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Förstbehörde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Ihr Forstwirt-</a:t>
            </a:r>
          </a:p>
          <a:p>
            <a:pPr>
              <a:lnSpc>
                <a:spcPts val="1110"/>
              </a:lnSpc>
            </a:pP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schaftlicher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Zusammenschluss, forstliche </a:t>
            </a:r>
          </a:p>
          <a:p>
            <a:pPr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Unternehmer und andere helfen weiter.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887433" y="5514310"/>
            <a:ext cx="2279742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Wild im Wald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Von Oktober bis Januar ist Jagd-</a:t>
            </a:r>
          </a:p>
          <a:p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saison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Jetzt ist zudem eine gute Zeit,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um Pflanzschutz und Zäune zu prüfen.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666157" y="2822472"/>
            <a:ext cx="2434938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Warme Stube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Gutes Brennholz liefern vor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allem Buche und Eiche.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Aber Holz ist oft zu wertvoll für den Ofen: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Häuser, Möbel, Papier - Holz kann mehr!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164353" y="4615499"/>
            <a:ext cx="1830325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Oh Tannenbaum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Frohe Weihnachten! Seit dem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19. Jhd. ist es Brauch, einen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Weihnachtsbaum aufzustellen.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 rot="240378">
            <a:off x="14747868" y="959996"/>
            <a:ext cx="920449" cy="106263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 Barbara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Kirschzweige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die Vase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für blühende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Weihnachten.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 rot="21233533">
            <a:off x="7049305" y="6577008"/>
            <a:ext cx="833887" cy="75485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 rot="643990">
            <a:off x="2177072" y="1004853"/>
            <a:ext cx="833887" cy="75485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6200536" y="3919927"/>
            <a:ext cx="5114206" cy="2500248"/>
          </a:xfrm>
          <a:custGeom>
            <a:avLst/>
            <a:gdLst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0 w 4993613"/>
              <a:gd name="connsiteY3" fmla="*/ 2448272 h 2448272"/>
              <a:gd name="connsiteX4" fmla="*/ 0 w 4993613"/>
              <a:gd name="connsiteY4" fmla="*/ 0 h 2448272"/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0 w 4993613"/>
              <a:gd name="connsiteY3" fmla="*/ 2448272 h 2448272"/>
              <a:gd name="connsiteX4" fmla="*/ 4490 w 4993613"/>
              <a:gd name="connsiteY4" fmla="*/ 662781 h 2448272"/>
              <a:gd name="connsiteX5" fmla="*/ 0 w 4993613"/>
              <a:gd name="connsiteY5" fmla="*/ 0 h 2448272"/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3604940 w 4993613"/>
              <a:gd name="connsiteY3" fmla="*/ 2443956 h 2448272"/>
              <a:gd name="connsiteX4" fmla="*/ 0 w 4993613"/>
              <a:gd name="connsiteY4" fmla="*/ 2448272 h 2448272"/>
              <a:gd name="connsiteX5" fmla="*/ 4490 w 4993613"/>
              <a:gd name="connsiteY5" fmla="*/ 662781 h 2448272"/>
              <a:gd name="connsiteX6" fmla="*/ 0 w 4993613"/>
              <a:gd name="connsiteY6" fmla="*/ 0 h 2448272"/>
              <a:gd name="connsiteX0" fmla="*/ 0 w 4993613"/>
              <a:gd name="connsiteY0" fmla="*/ 0 h 2453481"/>
              <a:gd name="connsiteX1" fmla="*/ 4993613 w 4993613"/>
              <a:gd name="connsiteY1" fmla="*/ 0 h 2453481"/>
              <a:gd name="connsiteX2" fmla="*/ 4993613 w 4993613"/>
              <a:gd name="connsiteY2" fmla="*/ 2448272 h 2453481"/>
              <a:gd name="connsiteX3" fmla="*/ 4147865 w 4993613"/>
              <a:gd name="connsiteY3" fmla="*/ 2453481 h 2453481"/>
              <a:gd name="connsiteX4" fmla="*/ 0 w 4993613"/>
              <a:gd name="connsiteY4" fmla="*/ 2448272 h 2453481"/>
              <a:gd name="connsiteX5" fmla="*/ 4490 w 4993613"/>
              <a:gd name="connsiteY5" fmla="*/ 662781 h 2453481"/>
              <a:gd name="connsiteX6" fmla="*/ 0 w 4993613"/>
              <a:gd name="connsiteY6" fmla="*/ 0 h 2453481"/>
              <a:gd name="connsiteX0" fmla="*/ 302782 w 5296395"/>
              <a:gd name="connsiteY0" fmla="*/ 0 h 2584402"/>
              <a:gd name="connsiteX1" fmla="*/ 5296395 w 5296395"/>
              <a:gd name="connsiteY1" fmla="*/ 0 h 2584402"/>
              <a:gd name="connsiteX2" fmla="*/ 5296395 w 5296395"/>
              <a:gd name="connsiteY2" fmla="*/ 2448272 h 2584402"/>
              <a:gd name="connsiteX3" fmla="*/ 4450647 w 5296395"/>
              <a:gd name="connsiteY3" fmla="*/ 2453481 h 2584402"/>
              <a:gd name="connsiteX4" fmla="*/ 302782 w 5296395"/>
              <a:gd name="connsiteY4" fmla="*/ 2448272 h 2584402"/>
              <a:gd name="connsiteX5" fmla="*/ 316797 w 5296395"/>
              <a:gd name="connsiteY5" fmla="*/ 2453481 h 2584402"/>
              <a:gd name="connsiteX6" fmla="*/ 307272 w 5296395"/>
              <a:gd name="connsiteY6" fmla="*/ 662781 h 2584402"/>
              <a:gd name="connsiteX7" fmla="*/ 302782 w 5296395"/>
              <a:gd name="connsiteY7" fmla="*/ 0 h 2584402"/>
              <a:gd name="connsiteX0" fmla="*/ 305756 w 5299369"/>
              <a:gd name="connsiteY0" fmla="*/ 0 h 2453481"/>
              <a:gd name="connsiteX1" fmla="*/ 5299369 w 5299369"/>
              <a:gd name="connsiteY1" fmla="*/ 0 h 2453481"/>
              <a:gd name="connsiteX2" fmla="*/ 5299369 w 5299369"/>
              <a:gd name="connsiteY2" fmla="*/ 2448272 h 2453481"/>
              <a:gd name="connsiteX3" fmla="*/ 4453621 w 5299369"/>
              <a:gd name="connsiteY3" fmla="*/ 2453481 h 2453481"/>
              <a:gd name="connsiteX4" fmla="*/ 305756 w 5299369"/>
              <a:gd name="connsiteY4" fmla="*/ 2448272 h 2453481"/>
              <a:gd name="connsiteX5" fmla="*/ 310246 w 5299369"/>
              <a:gd name="connsiteY5" fmla="*/ 662781 h 2453481"/>
              <a:gd name="connsiteX6" fmla="*/ 305756 w 5299369"/>
              <a:gd name="connsiteY6" fmla="*/ 0 h 2453481"/>
              <a:gd name="connsiteX0" fmla="*/ 0 w 4993613"/>
              <a:gd name="connsiteY0" fmla="*/ 0 h 2453481"/>
              <a:gd name="connsiteX1" fmla="*/ 4993613 w 4993613"/>
              <a:gd name="connsiteY1" fmla="*/ 0 h 2453481"/>
              <a:gd name="connsiteX2" fmla="*/ 4993613 w 4993613"/>
              <a:gd name="connsiteY2" fmla="*/ 2448272 h 2453481"/>
              <a:gd name="connsiteX3" fmla="*/ 4147865 w 4993613"/>
              <a:gd name="connsiteY3" fmla="*/ 2453481 h 2453481"/>
              <a:gd name="connsiteX4" fmla="*/ 4490 w 4993613"/>
              <a:gd name="connsiteY4" fmla="*/ 662781 h 2453481"/>
              <a:gd name="connsiteX5" fmla="*/ 0 w 4993613"/>
              <a:gd name="connsiteY5" fmla="*/ 0 h 2453481"/>
              <a:gd name="connsiteX0" fmla="*/ 0 w 4993613"/>
              <a:gd name="connsiteY0" fmla="*/ 3969 h 2457450"/>
              <a:gd name="connsiteX1" fmla="*/ 1023665 w 4993613"/>
              <a:gd name="connsiteY1" fmla="*/ 0 h 2457450"/>
              <a:gd name="connsiteX2" fmla="*/ 4993613 w 4993613"/>
              <a:gd name="connsiteY2" fmla="*/ 3969 h 2457450"/>
              <a:gd name="connsiteX3" fmla="*/ 4993613 w 4993613"/>
              <a:gd name="connsiteY3" fmla="*/ 2452241 h 2457450"/>
              <a:gd name="connsiteX4" fmla="*/ 4147865 w 4993613"/>
              <a:gd name="connsiteY4" fmla="*/ 2457450 h 2457450"/>
              <a:gd name="connsiteX5" fmla="*/ 4490 w 4993613"/>
              <a:gd name="connsiteY5" fmla="*/ 666750 h 2457450"/>
              <a:gd name="connsiteX6" fmla="*/ 0 w 4993613"/>
              <a:gd name="connsiteY6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3613 w 4995590"/>
              <a:gd name="connsiteY2" fmla="*/ 3969 h 2457450"/>
              <a:gd name="connsiteX3" fmla="*/ 4995590 w 4995590"/>
              <a:gd name="connsiteY3" fmla="*/ 1952625 h 2457450"/>
              <a:gd name="connsiteX4" fmla="*/ 4993613 w 4995590"/>
              <a:gd name="connsiteY4" fmla="*/ 2452241 h 2457450"/>
              <a:gd name="connsiteX5" fmla="*/ 4147865 w 4995590"/>
              <a:gd name="connsiteY5" fmla="*/ 2457450 h 2457450"/>
              <a:gd name="connsiteX6" fmla="*/ 4490 w 4995590"/>
              <a:gd name="connsiteY6" fmla="*/ 666750 h 2457450"/>
              <a:gd name="connsiteX7" fmla="*/ 0 w 4995590"/>
              <a:gd name="connsiteY7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5590 w 4995590"/>
              <a:gd name="connsiteY2" fmla="*/ 1952625 h 2457450"/>
              <a:gd name="connsiteX3" fmla="*/ 4993613 w 4995590"/>
              <a:gd name="connsiteY3" fmla="*/ 2452241 h 2457450"/>
              <a:gd name="connsiteX4" fmla="*/ 4147865 w 4995590"/>
              <a:gd name="connsiteY4" fmla="*/ 2457450 h 2457450"/>
              <a:gd name="connsiteX5" fmla="*/ 4490 w 4995590"/>
              <a:gd name="connsiteY5" fmla="*/ 666750 h 2457450"/>
              <a:gd name="connsiteX6" fmla="*/ 0 w 4995590"/>
              <a:gd name="connsiteY6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5590 w 4995590"/>
              <a:gd name="connsiteY2" fmla="*/ 1952625 h 2457450"/>
              <a:gd name="connsiteX3" fmla="*/ 4993613 w 4995590"/>
              <a:gd name="connsiteY3" fmla="*/ 2452241 h 2457450"/>
              <a:gd name="connsiteX4" fmla="*/ 4147865 w 4995590"/>
              <a:gd name="connsiteY4" fmla="*/ 2457450 h 2457450"/>
              <a:gd name="connsiteX5" fmla="*/ 0 w 4995590"/>
              <a:gd name="connsiteY5" fmla="*/ 3969 h 2457450"/>
              <a:gd name="connsiteX0" fmla="*/ 0 w 4995590"/>
              <a:gd name="connsiteY0" fmla="*/ 3969 h 2452241"/>
              <a:gd name="connsiteX1" fmla="*/ 1023665 w 4995590"/>
              <a:gd name="connsiteY1" fmla="*/ 0 h 2452241"/>
              <a:gd name="connsiteX2" fmla="*/ 4995590 w 4995590"/>
              <a:gd name="connsiteY2" fmla="*/ 1952625 h 2452241"/>
              <a:gd name="connsiteX3" fmla="*/ 4993613 w 4995590"/>
              <a:gd name="connsiteY3" fmla="*/ 2452241 h 2452241"/>
              <a:gd name="connsiteX4" fmla="*/ 0 w 4995590"/>
              <a:gd name="connsiteY4" fmla="*/ 3969 h 2452241"/>
              <a:gd name="connsiteX0" fmla="*/ 0 w 5043215"/>
              <a:gd name="connsiteY0" fmla="*/ 0 h 2453035"/>
              <a:gd name="connsiteX1" fmla="*/ 1071290 w 5043215"/>
              <a:gd name="connsiteY1" fmla="*/ 794 h 2453035"/>
              <a:gd name="connsiteX2" fmla="*/ 5043215 w 5043215"/>
              <a:gd name="connsiteY2" fmla="*/ 1953419 h 2453035"/>
              <a:gd name="connsiteX3" fmla="*/ 5041238 w 5043215"/>
              <a:gd name="connsiteY3" fmla="*/ 2453035 h 2453035"/>
              <a:gd name="connsiteX4" fmla="*/ 0 w 5043215"/>
              <a:gd name="connsiteY4" fmla="*/ 0 h 2453035"/>
              <a:gd name="connsiteX0" fmla="*/ 0 w 5043215"/>
              <a:gd name="connsiteY0" fmla="*/ 0 h 2486372"/>
              <a:gd name="connsiteX1" fmla="*/ 1071290 w 5043215"/>
              <a:gd name="connsiteY1" fmla="*/ 794 h 2486372"/>
              <a:gd name="connsiteX2" fmla="*/ 5043215 w 5043215"/>
              <a:gd name="connsiteY2" fmla="*/ 1953419 h 2486372"/>
              <a:gd name="connsiteX3" fmla="*/ 5036476 w 5043215"/>
              <a:gd name="connsiteY3" fmla="*/ 2486372 h 2486372"/>
              <a:gd name="connsiteX4" fmla="*/ 0 w 5043215"/>
              <a:gd name="connsiteY4" fmla="*/ 0 h 2486372"/>
              <a:gd name="connsiteX0" fmla="*/ 0 w 5036911"/>
              <a:gd name="connsiteY0" fmla="*/ 0 h 2486372"/>
              <a:gd name="connsiteX1" fmla="*/ 1071290 w 5036911"/>
              <a:gd name="connsiteY1" fmla="*/ 794 h 2486372"/>
              <a:gd name="connsiteX2" fmla="*/ 5033690 w 5036911"/>
              <a:gd name="connsiteY2" fmla="*/ 1953419 h 2486372"/>
              <a:gd name="connsiteX3" fmla="*/ 5036476 w 5036911"/>
              <a:gd name="connsiteY3" fmla="*/ 2486372 h 2486372"/>
              <a:gd name="connsiteX4" fmla="*/ 0 w 5036911"/>
              <a:gd name="connsiteY4" fmla="*/ 0 h 2486372"/>
              <a:gd name="connsiteX0" fmla="*/ 0 w 5033690"/>
              <a:gd name="connsiteY0" fmla="*/ 0 h 2481609"/>
              <a:gd name="connsiteX1" fmla="*/ 1071290 w 5033690"/>
              <a:gd name="connsiteY1" fmla="*/ 794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81609"/>
              <a:gd name="connsiteX1" fmla="*/ 1061765 w 5033690"/>
              <a:gd name="connsiteY1" fmla="*/ 5556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81609"/>
              <a:gd name="connsiteX1" fmla="*/ 1052240 w 5033690"/>
              <a:gd name="connsiteY1" fmla="*/ 794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76771"/>
              <a:gd name="connsiteX1" fmla="*/ 1052240 w 5033690"/>
              <a:gd name="connsiteY1" fmla="*/ 794 h 2476771"/>
              <a:gd name="connsiteX2" fmla="*/ 5033690 w 5033690"/>
              <a:gd name="connsiteY2" fmla="*/ 1953419 h 2476771"/>
              <a:gd name="connsiteX3" fmla="*/ 5017320 w 5033690"/>
              <a:gd name="connsiteY3" fmla="*/ 2476771 h 2476771"/>
              <a:gd name="connsiteX4" fmla="*/ 0 w 5033690"/>
              <a:gd name="connsiteY4" fmla="*/ 0 h 2476771"/>
              <a:gd name="connsiteX0" fmla="*/ 0 w 5033690"/>
              <a:gd name="connsiteY0" fmla="*/ 0 h 2476771"/>
              <a:gd name="connsiteX1" fmla="*/ 1052240 w 5033690"/>
              <a:gd name="connsiteY1" fmla="*/ 794 h 2476771"/>
              <a:gd name="connsiteX2" fmla="*/ 5033690 w 5033690"/>
              <a:gd name="connsiteY2" fmla="*/ 1953419 h 2476771"/>
              <a:gd name="connsiteX3" fmla="*/ 5026915 w 5033690"/>
              <a:gd name="connsiteY3" fmla="*/ 2476771 h 2476771"/>
              <a:gd name="connsiteX4" fmla="*/ 0 w 5033690"/>
              <a:gd name="connsiteY4" fmla="*/ 0 h 2476771"/>
              <a:gd name="connsiteX0" fmla="*/ 0 w 5028892"/>
              <a:gd name="connsiteY0" fmla="*/ 0 h 2476771"/>
              <a:gd name="connsiteX1" fmla="*/ 1052240 w 5028892"/>
              <a:gd name="connsiteY1" fmla="*/ 794 h 2476771"/>
              <a:gd name="connsiteX2" fmla="*/ 5028892 w 5028892"/>
              <a:gd name="connsiteY2" fmla="*/ 1963095 h 2476771"/>
              <a:gd name="connsiteX3" fmla="*/ 5026915 w 5028892"/>
              <a:gd name="connsiteY3" fmla="*/ 2476771 h 2476771"/>
              <a:gd name="connsiteX4" fmla="*/ 0 w 5028892"/>
              <a:gd name="connsiteY4" fmla="*/ 0 h 247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92" h="2476771">
                <a:moveTo>
                  <a:pt x="0" y="0"/>
                </a:moveTo>
                <a:lnTo>
                  <a:pt x="1052240" y="794"/>
                </a:lnTo>
                <a:lnTo>
                  <a:pt x="5028892" y="1963095"/>
                </a:lnTo>
                <a:cubicBezTo>
                  <a:pt x="5026646" y="2140746"/>
                  <a:pt x="5029161" y="2299120"/>
                  <a:pt x="5026915" y="2476771"/>
                </a:cubicBezTo>
                <a:lnTo>
                  <a:pt x="0" y="0"/>
                </a:lnTo>
                <a:close/>
              </a:path>
            </a:pathLst>
          </a:cu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6108320" y="5729878"/>
            <a:ext cx="2433903" cy="121170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Kalender für</a:t>
            </a:r>
          </a:p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Waldbesitzende</a:t>
            </a:r>
          </a:p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Waldfreunde</a:t>
            </a:r>
            <a:endParaRPr lang="de-DE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552635" y="205217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293314" y="205217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38246" y="205448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Picture 5" descr="C:\Users\Eva\Documents\Arbeit\Cluster\ClusterForstHolzBayern\KomSilva\AP5\Postkarten\PostkartenVorlagen_PPT\text43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764" y="205217"/>
            <a:ext cx="1065227" cy="10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ichtungspfeil 43"/>
          <p:cNvSpPr/>
          <p:nvPr/>
        </p:nvSpPr>
        <p:spPr>
          <a:xfrm rot="556183" flipH="1">
            <a:off x="6943746" y="332276"/>
            <a:ext cx="1600849" cy="342123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Ergänzen Sie Ihre Webpage</a:t>
            </a:r>
          </a:p>
        </p:txBody>
      </p:sp>
      <p:sp>
        <p:nvSpPr>
          <p:cNvPr id="45" name="Richtungspfeil 44"/>
          <p:cNvSpPr/>
          <p:nvPr/>
        </p:nvSpPr>
        <p:spPr>
          <a:xfrm rot="20850718">
            <a:off x="18781191" y="878186"/>
            <a:ext cx="1252417" cy="355217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Fügen Sie Ihr Logo ein</a:t>
            </a:r>
          </a:p>
        </p:txBody>
      </p:sp>
      <p:sp>
        <p:nvSpPr>
          <p:cNvPr id="47" name="Richtungspfeil 46"/>
          <p:cNvSpPr/>
          <p:nvPr/>
        </p:nvSpPr>
        <p:spPr>
          <a:xfrm rot="588086">
            <a:off x="1396026" y="4574222"/>
            <a:ext cx="1252417" cy="355217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Diese Texte </a:t>
            </a:r>
          </a:p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können Sie ändern</a:t>
            </a:r>
          </a:p>
        </p:txBody>
      </p:sp>
      <p:sp>
        <p:nvSpPr>
          <p:cNvPr id="48" name="Richtungspfeil 47"/>
          <p:cNvSpPr/>
          <p:nvPr/>
        </p:nvSpPr>
        <p:spPr>
          <a:xfrm rot="588086">
            <a:off x="902445" y="1096329"/>
            <a:ext cx="1252417" cy="355217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Diese Texte </a:t>
            </a:r>
          </a:p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können Sie ändern</a:t>
            </a:r>
          </a:p>
        </p:txBody>
      </p:sp>
      <p:sp>
        <p:nvSpPr>
          <p:cNvPr id="49" name="Richtungspfeil 48"/>
          <p:cNvSpPr/>
          <p:nvPr/>
        </p:nvSpPr>
        <p:spPr>
          <a:xfrm rot="21153334" flipH="1">
            <a:off x="2966696" y="3191353"/>
            <a:ext cx="1600849" cy="342123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Ergänzen Sie wichtige Termine</a:t>
            </a:r>
          </a:p>
        </p:txBody>
      </p:sp>
      <p:sp>
        <p:nvSpPr>
          <p:cNvPr id="50" name="Richtungspfeil 49"/>
          <p:cNvSpPr/>
          <p:nvPr/>
        </p:nvSpPr>
        <p:spPr>
          <a:xfrm rot="588086">
            <a:off x="14927054" y="5618425"/>
            <a:ext cx="1252417" cy="355217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Diesen Titel </a:t>
            </a:r>
          </a:p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können Sie ändern</a:t>
            </a:r>
          </a:p>
        </p:txBody>
      </p:sp>
      <p:sp>
        <p:nvSpPr>
          <p:cNvPr id="51" name="Richtungspfeil 50"/>
          <p:cNvSpPr/>
          <p:nvPr/>
        </p:nvSpPr>
        <p:spPr>
          <a:xfrm rot="20556657">
            <a:off x="15865891" y="4406143"/>
            <a:ext cx="1252417" cy="355217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Diese Farbe </a:t>
            </a:r>
          </a:p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können Sie ändern</a:t>
            </a:r>
          </a:p>
        </p:txBody>
      </p:sp>
      <p:sp>
        <p:nvSpPr>
          <p:cNvPr id="52" name="Richtungspfeil 51"/>
          <p:cNvSpPr/>
          <p:nvPr/>
        </p:nvSpPr>
        <p:spPr>
          <a:xfrm rot="20531943" flipH="1">
            <a:off x="15805044" y="4914810"/>
            <a:ext cx="1090701" cy="342123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Diese Farbe</a:t>
            </a:r>
          </a:p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Können Sie ändern</a:t>
            </a:r>
          </a:p>
        </p:txBody>
      </p:sp>
      <p:sp>
        <p:nvSpPr>
          <p:cNvPr id="43" name="Rechteck 1"/>
          <p:cNvSpPr/>
          <p:nvPr/>
        </p:nvSpPr>
        <p:spPr>
          <a:xfrm>
            <a:off x="16925202" y="3379748"/>
            <a:ext cx="4392973" cy="865104"/>
          </a:xfrm>
          <a:custGeom>
            <a:avLst/>
            <a:gdLst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0 w 4512004"/>
              <a:gd name="connsiteY3" fmla="*/ 856981 h 856981"/>
              <a:gd name="connsiteX4" fmla="*/ 0 w 4512004"/>
              <a:gd name="connsiteY4" fmla="*/ 0 h 856981"/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1764338 w 4512004"/>
              <a:gd name="connsiteY3" fmla="*/ 850607 h 856981"/>
              <a:gd name="connsiteX4" fmla="*/ 0 w 4512004"/>
              <a:gd name="connsiteY4" fmla="*/ 856981 h 856981"/>
              <a:gd name="connsiteX5" fmla="*/ 0 w 4512004"/>
              <a:gd name="connsiteY5" fmla="*/ 0 h 856981"/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1764338 w 4512004"/>
              <a:gd name="connsiteY3" fmla="*/ 850607 h 856981"/>
              <a:gd name="connsiteX4" fmla="*/ 0 w 4512004"/>
              <a:gd name="connsiteY4" fmla="*/ 0 h 8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2004" h="856981">
                <a:moveTo>
                  <a:pt x="0" y="0"/>
                </a:moveTo>
                <a:lnTo>
                  <a:pt x="4512004" y="0"/>
                </a:lnTo>
                <a:lnTo>
                  <a:pt x="4512004" y="856981"/>
                </a:lnTo>
                <a:lnTo>
                  <a:pt x="1764338" y="850607"/>
                </a:lnTo>
                <a:lnTo>
                  <a:pt x="0" y="0"/>
                </a:lnTo>
                <a:close/>
              </a:path>
            </a:pathLst>
          </a:cu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8187594" y="3467480"/>
            <a:ext cx="2751335" cy="70869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Mein Wald im Wandel </a:t>
            </a:r>
          </a:p>
          <a:p>
            <a:pPr algn="r"/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 Jahreszeiten</a:t>
            </a:r>
            <a:endParaRPr lang="de-DE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ichtungspfeil 52"/>
          <p:cNvSpPr/>
          <p:nvPr/>
        </p:nvSpPr>
        <p:spPr>
          <a:xfrm rot="588086">
            <a:off x="16912541" y="3289871"/>
            <a:ext cx="1252417" cy="355217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Diesen Titel </a:t>
            </a:r>
          </a:p>
          <a:p>
            <a:r>
              <a:rPr lang="de-DE" sz="80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können Sie ändern</a:t>
            </a:r>
          </a:p>
        </p:txBody>
      </p:sp>
    </p:spTree>
    <p:extLst>
      <p:ext uri="{BB962C8B-B14F-4D97-AF65-F5344CB8AC3E}">
        <p14:creationId xmlns:p14="http://schemas.microsoft.com/office/powerpoint/2010/main" val="325227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6688" y="0"/>
            <a:ext cx="21311367" cy="7777163"/>
          </a:xfrm>
          <a:prstGeom prst="rect">
            <a:avLst/>
          </a:pr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16264893" y="987868"/>
            <a:ext cx="4792335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11010163" y="990278"/>
            <a:ext cx="4901251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5632471" y="989480"/>
            <a:ext cx="5010168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pic>
        <p:nvPicPr>
          <p:cNvPr id="51" name="Picture 4" descr="C:\Users\Eva\Documents\Arbeit\Cluster\ClusterForstHolzBayern\KomSilva\AP5\Kalender\Kalender_Individualisierbar\image5209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74" y="925423"/>
            <a:ext cx="15510242" cy="661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01322" y="684113"/>
            <a:ext cx="5153724" cy="579982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ts val="101"/>
              </a:lnSpc>
            </a:pPr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Mein Wald im Jahresgang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Jede Jahreszeit gibt dem Wald ein eigenes Gesicht. Jeder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Monat hält eine andere Besonderheit oder Aufgabe bereit.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 Jahr beginnt mit der Holzernte. Durch die Entnahme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alter Bäume kommen wieder Sonnenstrahlen auf den Boden.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Wärmeliebende Insekten und Pflanzen fühlen sich jetzt wohl.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Junge Bäumchen, im Frühjahr oder Herbst gepflanzt oder aus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natürlicher Verjüngung, bekommen genug Raum und das Licht,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 sie zum Wachsen brauchen. Der Kreislauf beginnt neu.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Pflege des Waldes hilft dem Bestand, Wind und Wetter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standzuhalten. Gepflegte Wälder überstehen Stürme und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Schädlinge - gleichzeitig gewinnen wir Menschen den immer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wieder nachwachsenden Rohstoff Holz. 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Holz ist wertvoll - zum Verbrennen meist viel zu schade. Wir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wohnen in Holzhäusern nachhaltig, gesund und fühlen uns wohl.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Möbel aus Holz sind oft einzigartige Kunstwerke. Ohne Holz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hätten wir kein Papier, aber auch viele Stoffe, Kleber und Co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haben ihren Ursprung in unseren Wäldern. 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Außerdem verdanken wir dem Privatwald und den 2 Millionen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Waldbesitzenden einen grünen Erholungsort, einen Naturraum,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der uns mit Wasser und frischer Luft versorgt und uns schützt.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Waldbesitzer stehen in ihren Aufgaben nicht allein: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Staatliche Forstbehörden, Forstwirtschaftliche Zusammenschlüsse,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forstliche Dienstleister, Unternehmer u. a. helfen gerne weiter.</a:t>
            </a:r>
          </a:p>
          <a:p>
            <a:endParaRPr lang="de-DE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6538" y="6159619"/>
            <a:ext cx="4719723" cy="138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2342" y="6156413"/>
            <a:ext cx="2451104" cy="24855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Meine forstlichen Ansprechpartner vor Ort:</a:t>
            </a:r>
            <a:endParaRPr lang="de-DE" sz="1000" i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108511" y="188665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979499" y="188665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34980" y="188896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846814" y="566793"/>
            <a:ext cx="741701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März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336553" y="566655"/>
            <a:ext cx="68738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April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05860" y="561987"/>
            <a:ext cx="884286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Januar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900666" y="565760"/>
            <a:ext cx="102040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Februar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162643" y="566167"/>
            <a:ext cx="58230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602468" y="96392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164099" y="5222765"/>
            <a:ext cx="2337940" cy="11806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Besonders wertvoll!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Ende des Winters werden Submissionen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veranstaltet: Die wertvollsten Stämme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erzielen bei der Versteigerung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hohe Preise. Möbel, Furnier,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Instrumente, Kunstwerke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Co entstehen daraus.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08454" y="3723398"/>
            <a:ext cx="2423620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Holzerntezeit!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Holzernte mit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Harvester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oder der Motorsäge ist nun im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vollen Gang. Der Forst schützt die Böden.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969353" y="2838637"/>
            <a:ext cx="2561033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Pflanz-Saison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 Frühjahr und im Herbst ist die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beste Zeit zu pflanzen. Informieren Sie sich,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welche Baumarten bei Ihnen gut wachsen.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0977051" y="971495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 rot="21208397">
            <a:off x="7503864" y="1258051"/>
            <a:ext cx="1119221" cy="107186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Ein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Spaziergang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 Winterwald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wirkt Wunder für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Herz und Seele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163179" y="964685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241729" y="971048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228917" y="3722399"/>
            <a:ext cx="2598214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Vorsicht Käfer!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 Temperaturen über 16,5°C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schwärmen Borkenkäfer. Wichtig ist jetzt die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regelmäßige Kontrolle auf befallene Bäume.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8654853" y="979509"/>
            <a:ext cx="349512" cy="669234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8651893" y="5549449"/>
            <a:ext cx="2312075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Alle Vöglein sind schon da!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Biotopbäume sind wichtig für den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Wald. Jetzt im Frühsommer nisten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alten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Spechthöhlen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viele Vögel.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Biotopbäume bieten Futter und Schutz.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9564710" y="560663"/>
            <a:ext cx="60170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Juni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 rot="653743">
            <a:off x="20268232" y="964549"/>
            <a:ext cx="833887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</a:p>
        </p:txBody>
      </p:sp>
      <p:sp>
        <p:nvSpPr>
          <p:cNvPr id="33" name="Textfeld 32"/>
          <p:cNvSpPr txBox="1"/>
          <p:nvPr/>
        </p:nvSpPr>
        <p:spPr>
          <a:xfrm rot="120000">
            <a:off x="12620118" y="6057784"/>
            <a:ext cx="877168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Ostereier im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 suchen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macht Spaß!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3447999" y="973529"/>
            <a:ext cx="349512" cy="669234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3448342" y="4625102"/>
            <a:ext cx="1987136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Der Wald blüht.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Buschwindröschen, Lärchensporn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Bärlauch zeigen Blüten.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Aber auch die Bäume legen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los, wie Ahorn oder Eiche.</a:t>
            </a:r>
          </a:p>
        </p:txBody>
      </p:sp>
    </p:spTree>
    <p:extLst>
      <p:ext uri="{BB962C8B-B14F-4D97-AF65-F5344CB8AC3E}">
        <p14:creationId xmlns:p14="http://schemas.microsoft.com/office/powerpoint/2010/main" val="16503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13584" y="3016272"/>
            <a:ext cx="8286609" cy="133598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KomSilva</a:t>
            </a:r>
          </a:p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Falt-Kalender </a:t>
            </a:r>
            <a:r>
              <a:rPr lang="de-DE" sz="4000" b="1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 Januar - Schaltjahr</a:t>
            </a:r>
          </a:p>
        </p:txBody>
      </p:sp>
      <p:pic>
        <p:nvPicPr>
          <p:cNvPr id="3" name="Picture 6" descr="C:\Users\Eva\Documents\Arbeit\Cluster\ClusterForstHolzBayern\KomSilva\AP1\CorporateDesign\Logo_LomSilva\2017-08-25 Logo KomSilva ohne Text_Aufklebe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46" y="690109"/>
            <a:ext cx="2936385" cy="13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3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Eva\Documents\Arbeit\Cluster\ClusterForstHolzBayern\KomSilva\AP5\Kalender\Kalender_Individualisierbar\Titelbi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432" y="-3331"/>
            <a:ext cx="5498058" cy="58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26008" y="0"/>
            <a:ext cx="15888725" cy="7777163"/>
          </a:xfrm>
          <a:prstGeom prst="rect">
            <a:avLst/>
          </a:pr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4760" y="981217"/>
            <a:ext cx="4792335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5387648" y="986025"/>
            <a:ext cx="4901251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10654485" y="981788"/>
            <a:ext cx="5010168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pic>
        <p:nvPicPr>
          <p:cNvPr id="1028" name="Picture 4" descr="C:\Users\Eva\Documents\Arbeit\Cluster\ClusterForstHolzBayern\KomSilva\AP5\Kalender\Kalender_Individualisierbar\g6503-6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1" y="891579"/>
            <a:ext cx="15378962" cy="66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77965" y="577057"/>
            <a:ext cx="51602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Juli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46933" y="577057"/>
            <a:ext cx="950890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August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23779" y="577057"/>
            <a:ext cx="137444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September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67973" y="577057"/>
            <a:ext cx="108345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Oktober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225029" y="577195"/>
            <a:ext cx="1337259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743194" y="577057"/>
            <a:ext cx="131624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Dezember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654485" y="976153"/>
            <a:ext cx="349512" cy="649253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3149353" y="97917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81300" y="963387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871006" y="965338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630927" y="958424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28289" y="958424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7503" y="2798223"/>
            <a:ext cx="2422004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Ferien im Wald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Ihr Wald ist ein Abenteuer,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nehmen Sie Kinder oder Enkel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mit, entdecken Sie gemeinsam den Wald.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46453" y="4615487"/>
            <a:ext cx="1969354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Pilze! Lecker? Giftig?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ersten Pilze wachsen auf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dem Waldboden. Sammeln Sie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nur solche, die Sie sicher kennen.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82583" y="3691580"/>
            <a:ext cx="2436553" cy="94761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ts val="1110"/>
              </a:lnSpc>
            </a:pPr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Wenn's um Wald geht...</a:t>
            </a:r>
          </a:p>
          <a:p>
            <a:pPr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...finden Sie Rat und Tat bei </a:t>
            </a:r>
          </a:p>
          <a:p>
            <a:pPr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Ansprechpartnern vor Ort: </a:t>
            </a:r>
          </a:p>
          <a:p>
            <a:pPr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Ihre staatliche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Förstbehörde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Ihr Forstwirt-</a:t>
            </a:r>
          </a:p>
          <a:p>
            <a:pPr>
              <a:lnSpc>
                <a:spcPts val="1110"/>
              </a:lnSpc>
            </a:pP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schaftlicher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Zusammenschluss, forstliche </a:t>
            </a:r>
          </a:p>
          <a:p>
            <a:pPr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Unternehmer und andere helfen weiter.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887433" y="5514310"/>
            <a:ext cx="2279742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Wild im Wald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Von Oktober bis Januar ist Jagd-</a:t>
            </a:r>
          </a:p>
          <a:p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saison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Jetzt ist zudem eine gute Zeit,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um Pflanzschutz und Zäune zu prüfen.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666157" y="2822472"/>
            <a:ext cx="2434938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Warme Stube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Gutes Brennholz liefern vor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allem Buche und Eiche.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Aber Holz ist oft zu wertvoll für den Ofen: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Häuser, Möbel, Papier - Holz kann mehr!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164353" y="4615499"/>
            <a:ext cx="1830325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Oh Tannenbaum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Frohe Weihnachten! Seit dem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19. Jhd. ist es Brauch, einen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Weihnachtsbaum aufzustellen.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 rot="240378">
            <a:off x="14747868" y="959996"/>
            <a:ext cx="920449" cy="106263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 Barbara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Kirschzweige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die Vase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für blühende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Weihnachten.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 rot="21233533">
            <a:off x="7049305" y="6577008"/>
            <a:ext cx="833887" cy="75485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 rot="643990">
            <a:off x="2177072" y="1004853"/>
            <a:ext cx="833887" cy="75485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6200536" y="3919927"/>
            <a:ext cx="5114206" cy="2500248"/>
          </a:xfrm>
          <a:custGeom>
            <a:avLst/>
            <a:gdLst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0 w 4993613"/>
              <a:gd name="connsiteY3" fmla="*/ 2448272 h 2448272"/>
              <a:gd name="connsiteX4" fmla="*/ 0 w 4993613"/>
              <a:gd name="connsiteY4" fmla="*/ 0 h 2448272"/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0 w 4993613"/>
              <a:gd name="connsiteY3" fmla="*/ 2448272 h 2448272"/>
              <a:gd name="connsiteX4" fmla="*/ 4490 w 4993613"/>
              <a:gd name="connsiteY4" fmla="*/ 662781 h 2448272"/>
              <a:gd name="connsiteX5" fmla="*/ 0 w 4993613"/>
              <a:gd name="connsiteY5" fmla="*/ 0 h 2448272"/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3604940 w 4993613"/>
              <a:gd name="connsiteY3" fmla="*/ 2443956 h 2448272"/>
              <a:gd name="connsiteX4" fmla="*/ 0 w 4993613"/>
              <a:gd name="connsiteY4" fmla="*/ 2448272 h 2448272"/>
              <a:gd name="connsiteX5" fmla="*/ 4490 w 4993613"/>
              <a:gd name="connsiteY5" fmla="*/ 662781 h 2448272"/>
              <a:gd name="connsiteX6" fmla="*/ 0 w 4993613"/>
              <a:gd name="connsiteY6" fmla="*/ 0 h 2448272"/>
              <a:gd name="connsiteX0" fmla="*/ 0 w 4993613"/>
              <a:gd name="connsiteY0" fmla="*/ 0 h 2453481"/>
              <a:gd name="connsiteX1" fmla="*/ 4993613 w 4993613"/>
              <a:gd name="connsiteY1" fmla="*/ 0 h 2453481"/>
              <a:gd name="connsiteX2" fmla="*/ 4993613 w 4993613"/>
              <a:gd name="connsiteY2" fmla="*/ 2448272 h 2453481"/>
              <a:gd name="connsiteX3" fmla="*/ 4147865 w 4993613"/>
              <a:gd name="connsiteY3" fmla="*/ 2453481 h 2453481"/>
              <a:gd name="connsiteX4" fmla="*/ 0 w 4993613"/>
              <a:gd name="connsiteY4" fmla="*/ 2448272 h 2453481"/>
              <a:gd name="connsiteX5" fmla="*/ 4490 w 4993613"/>
              <a:gd name="connsiteY5" fmla="*/ 662781 h 2453481"/>
              <a:gd name="connsiteX6" fmla="*/ 0 w 4993613"/>
              <a:gd name="connsiteY6" fmla="*/ 0 h 2453481"/>
              <a:gd name="connsiteX0" fmla="*/ 302782 w 5296395"/>
              <a:gd name="connsiteY0" fmla="*/ 0 h 2584402"/>
              <a:gd name="connsiteX1" fmla="*/ 5296395 w 5296395"/>
              <a:gd name="connsiteY1" fmla="*/ 0 h 2584402"/>
              <a:gd name="connsiteX2" fmla="*/ 5296395 w 5296395"/>
              <a:gd name="connsiteY2" fmla="*/ 2448272 h 2584402"/>
              <a:gd name="connsiteX3" fmla="*/ 4450647 w 5296395"/>
              <a:gd name="connsiteY3" fmla="*/ 2453481 h 2584402"/>
              <a:gd name="connsiteX4" fmla="*/ 302782 w 5296395"/>
              <a:gd name="connsiteY4" fmla="*/ 2448272 h 2584402"/>
              <a:gd name="connsiteX5" fmla="*/ 316797 w 5296395"/>
              <a:gd name="connsiteY5" fmla="*/ 2453481 h 2584402"/>
              <a:gd name="connsiteX6" fmla="*/ 307272 w 5296395"/>
              <a:gd name="connsiteY6" fmla="*/ 662781 h 2584402"/>
              <a:gd name="connsiteX7" fmla="*/ 302782 w 5296395"/>
              <a:gd name="connsiteY7" fmla="*/ 0 h 2584402"/>
              <a:gd name="connsiteX0" fmla="*/ 305756 w 5299369"/>
              <a:gd name="connsiteY0" fmla="*/ 0 h 2453481"/>
              <a:gd name="connsiteX1" fmla="*/ 5299369 w 5299369"/>
              <a:gd name="connsiteY1" fmla="*/ 0 h 2453481"/>
              <a:gd name="connsiteX2" fmla="*/ 5299369 w 5299369"/>
              <a:gd name="connsiteY2" fmla="*/ 2448272 h 2453481"/>
              <a:gd name="connsiteX3" fmla="*/ 4453621 w 5299369"/>
              <a:gd name="connsiteY3" fmla="*/ 2453481 h 2453481"/>
              <a:gd name="connsiteX4" fmla="*/ 305756 w 5299369"/>
              <a:gd name="connsiteY4" fmla="*/ 2448272 h 2453481"/>
              <a:gd name="connsiteX5" fmla="*/ 310246 w 5299369"/>
              <a:gd name="connsiteY5" fmla="*/ 662781 h 2453481"/>
              <a:gd name="connsiteX6" fmla="*/ 305756 w 5299369"/>
              <a:gd name="connsiteY6" fmla="*/ 0 h 2453481"/>
              <a:gd name="connsiteX0" fmla="*/ 0 w 4993613"/>
              <a:gd name="connsiteY0" fmla="*/ 0 h 2453481"/>
              <a:gd name="connsiteX1" fmla="*/ 4993613 w 4993613"/>
              <a:gd name="connsiteY1" fmla="*/ 0 h 2453481"/>
              <a:gd name="connsiteX2" fmla="*/ 4993613 w 4993613"/>
              <a:gd name="connsiteY2" fmla="*/ 2448272 h 2453481"/>
              <a:gd name="connsiteX3" fmla="*/ 4147865 w 4993613"/>
              <a:gd name="connsiteY3" fmla="*/ 2453481 h 2453481"/>
              <a:gd name="connsiteX4" fmla="*/ 4490 w 4993613"/>
              <a:gd name="connsiteY4" fmla="*/ 662781 h 2453481"/>
              <a:gd name="connsiteX5" fmla="*/ 0 w 4993613"/>
              <a:gd name="connsiteY5" fmla="*/ 0 h 2453481"/>
              <a:gd name="connsiteX0" fmla="*/ 0 w 4993613"/>
              <a:gd name="connsiteY0" fmla="*/ 3969 h 2457450"/>
              <a:gd name="connsiteX1" fmla="*/ 1023665 w 4993613"/>
              <a:gd name="connsiteY1" fmla="*/ 0 h 2457450"/>
              <a:gd name="connsiteX2" fmla="*/ 4993613 w 4993613"/>
              <a:gd name="connsiteY2" fmla="*/ 3969 h 2457450"/>
              <a:gd name="connsiteX3" fmla="*/ 4993613 w 4993613"/>
              <a:gd name="connsiteY3" fmla="*/ 2452241 h 2457450"/>
              <a:gd name="connsiteX4" fmla="*/ 4147865 w 4993613"/>
              <a:gd name="connsiteY4" fmla="*/ 2457450 h 2457450"/>
              <a:gd name="connsiteX5" fmla="*/ 4490 w 4993613"/>
              <a:gd name="connsiteY5" fmla="*/ 666750 h 2457450"/>
              <a:gd name="connsiteX6" fmla="*/ 0 w 4993613"/>
              <a:gd name="connsiteY6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3613 w 4995590"/>
              <a:gd name="connsiteY2" fmla="*/ 3969 h 2457450"/>
              <a:gd name="connsiteX3" fmla="*/ 4995590 w 4995590"/>
              <a:gd name="connsiteY3" fmla="*/ 1952625 h 2457450"/>
              <a:gd name="connsiteX4" fmla="*/ 4993613 w 4995590"/>
              <a:gd name="connsiteY4" fmla="*/ 2452241 h 2457450"/>
              <a:gd name="connsiteX5" fmla="*/ 4147865 w 4995590"/>
              <a:gd name="connsiteY5" fmla="*/ 2457450 h 2457450"/>
              <a:gd name="connsiteX6" fmla="*/ 4490 w 4995590"/>
              <a:gd name="connsiteY6" fmla="*/ 666750 h 2457450"/>
              <a:gd name="connsiteX7" fmla="*/ 0 w 4995590"/>
              <a:gd name="connsiteY7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5590 w 4995590"/>
              <a:gd name="connsiteY2" fmla="*/ 1952625 h 2457450"/>
              <a:gd name="connsiteX3" fmla="*/ 4993613 w 4995590"/>
              <a:gd name="connsiteY3" fmla="*/ 2452241 h 2457450"/>
              <a:gd name="connsiteX4" fmla="*/ 4147865 w 4995590"/>
              <a:gd name="connsiteY4" fmla="*/ 2457450 h 2457450"/>
              <a:gd name="connsiteX5" fmla="*/ 4490 w 4995590"/>
              <a:gd name="connsiteY5" fmla="*/ 666750 h 2457450"/>
              <a:gd name="connsiteX6" fmla="*/ 0 w 4995590"/>
              <a:gd name="connsiteY6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5590 w 4995590"/>
              <a:gd name="connsiteY2" fmla="*/ 1952625 h 2457450"/>
              <a:gd name="connsiteX3" fmla="*/ 4993613 w 4995590"/>
              <a:gd name="connsiteY3" fmla="*/ 2452241 h 2457450"/>
              <a:gd name="connsiteX4" fmla="*/ 4147865 w 4995590"/>
              <a:gd name="connsiteY4" fmla="*/ 2457450 h 2457450"/>
              <a:gd name="connsiteX5" fmla="*/ 0 w 4995590"/>
              <a:gd name="connsiteY5" fmla="*/ 3969 h 2457450"/>
              <a:gd name="connsiteX0" fmla="*/ 0 w 4995590"/>
              <a:gd name="connsiteY0" fmla="*/ 3969 h 2452241"/>
              <a:gd name="connsiteX1" fmla="*/ 1023665 w 4995590"/>
              <a:gd name="connsiteY1" fmla="*/ 0 h 2452241"/>
              <a:gd name="connsiteX2" fmla="*/ 4995590 w 4995590"/>
              <a:gd name="connsiteY2" fmla="*/ 1952625 h 2452241"/>
              <a:gd name="connsiteX3" fmla="*/ 4993613 w 4995590"/>
              <a:gd name="connsiteY3" fmla="*/ 2452241 h 2452241"/>
              <a:gd name="connsiteX4" fmla="*/ 0 w 4995590"/>
              <a:gd name="connsiteY4" fmla="*/ 3969 h 2452241"/>
              <a:gd name="connsiteX0" fmla="*/ 0 w 5043215"/>
              <a:gd name="connsiteY0" fmla="*/ 0 h 2453035"/>
              <a:gd name="connsiteX1" fmla="*/ 1071290 w 5043215"/>
              <a:gd name="connsiteY1" fmla="*/ 794 h 2453035"/>
              <a:gd name="connsiteX2" fmla="*/ 5043215 w 5043215"/>
              <a:gd name="connsiteY2" fmla="*/ 1953419 h 2453035"/>
              <a:gd name="connsiteX3" fmla="*/ 5041238 w 5043215"/>
              <a:gd name="connsiteY3" fmla="*/ 2453035 h 2453035"/>
              <a:gd name="connsiteX4" fmla="*/ 0 w 5043215"/>
              <a:gd name="connsiteY4" fmla="*/ 0 h 2453035"/>
              <a:gd name="connsiteX0" fmla="*/ 0 w 5043215"/>
              <a:gd name="connsiteY0" fmla="*/ 0 h 2486372"/>
              <a:gd name="connsiteX1" fmla="*/ 1071290 w 5043215"/>
              <a:gd name="connsiteY1" fmla="*/ 794 h 2486372"/>
              <a:gd name="connsiteX2" fmla="*/ 5043215 w 5043215"/>
              <a:gd name="connsiteY2" fmla="*/ 1953419 h 2486372"/>
              <a:gd name="connsiteX3" fmla="*/ 5036476 w 5043215"/>
              <a:gd name="connsiteY3" fmla="*/ 2486372 h 2486372"/>
              <a:gd name="connsiteX4" fmla="*/ 0 w 5043215"/>
              <a:gd name="connsiteY4" fmla="*/ 0 h 2486372"/>
              <a:gd name="connsiteX0" fmla="*/ 0 w 5036911"/>
              <a:gd name="connsiteY0" fmla="*/ 0 h 2486372"/>
              <a:gd name="connsiteX1" fmla="*/ 1071290 w 5036911"/>
              <a:gd name="connsiteY1" fmla="*/ 794 h 2486372"/>
              <a:gd name="connsiteX2" fmla="*/ 5033690 w 5036911"/>
              <a:gd name="connsiteY2" fmla="*/ 1953419 h 2486372"/>
              <a:gd name="connsiteX3" fmla="*/ 5036476 w 5036911"/>
              <a:gd name="connsiteY3" fmla="*/ 2486372 h 2486372"/>
              <a:gd name="connsiteX4" fmla="*/ 0 w 5036911"/>
              <a:gd name="connsiteY4" fmla="*/ 0 h 2486372"/>
              <a:gd name="connsiteX0" fmla="*/ 0 w 5033690"/>
              <a:gd name="connsiteY0" fmla="*/ 0 h 2481609"/>
              <a:gd name="connsiteX1" fmla="*/ 1071290 w 5033690"/>
              <a:gd name="connsiteY1" fmla="*/ 794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81609"/>
              <a:gd name="connsiteX1" fmla="*/ 1061765 w 5033690"/>
              <a:gd name="connsiteY1" fmla="*/ 5556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81609"/>
              <a:gd name="connsiteX1" fmla="*/ 1052240 w 5033690"/>
              <a:gd name="connsiteY1" fmla="*/ 794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76771"/>
              <a:gd name="connsiteX1" fmla="*/ 1052240 w 5033690"/>
              <a:gd name="connsiteY1" fmla="*/ 794 h 2476771"/>
              <a:gd name="connsiteX2" fmla="*/ 5033690 w 5033690"/>
              <a:gd name="connsiteY2" fmla="*/ 1953419 h 2476771"/>
              <a:gd name="connsiteX3" fmla="*/ 5017320 w 5033690"/>
              <a:gd name="connsiteY3" fmla="*/ 2476771 h 2476771"/>
              <a:gd name="connsiteX4" fmla="*/ 0 w 5033690"/>
              <a:gd name="connsiteY4" fmla="*/ 0 h 2476771"/>
              <a:gd name="connsiteX0" fmla="*/ 0 w 5033690"/>
              <a:gd name="connsiteY0" fmla="*/ 0 h 2476771"/>
              <a:gd name="connsiteX1" fmla="*/ 1052240 w 5033690"/>
              <a:gd name="connsiteY1" fmla="*/ 794 h 2476771"/>
              <a:gd name="connsiteX2" fmla="*/ 5033690 w 5033690"/>
              <a:gd name="connsiteY2" fmla="*/ 1953419 h 2476771"/>
              <a:gd name="connsiteX3" fmla="*/ 5026915 w 5033690"/>
              <a:gd name="connsiteY3" fmla="*/ 2476771 h 2476771"/>
              <a:gd name="connsiteX4" fmla="*/ 0 w 5033690"/>
              <a:gd name="connsiteY4" fmla="*/ 0 h 2476771"/>
              <a:gd name="connsiteX0" fmla="*/ 0 w 5028892"/>
              <a:gd name="connsiteY0" fmla="*/ 0 h 2476771"/>
              <a:gd name="connsiteX1" fmla="*/ 1052240 w 5028892"/>
              <a:gd name="connsiteY1" fmla="*/ 794 h 2476771"/>
              <a:gd name="connsiteX2" fmla="*/ 5028892 w 5028892"/>
              <a:gd name="connsiteY2" fmla="*/ 1963095 h 2476771"/>
              <a:gd name="connsiteX3" fmla="*/ 5026915 w 5028892"/>
              <a:gd name="connsiteY3" fmla="*/ 2476771 h 2476771"/>
              <a:gd name="connsiteX4" fmla="*/ 0 w 5028892"/>
              <a:gd name="connsiteY4" fmla="*/ 0 h 247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92" h="2476771">
                <a:moveTo>
                  <a:pt x="0" y="0"/>
                </a:moveTo>
                <a:lnTo>
                  <a:pt x="1052240" y="794"/>
                </a:lnTo>
                <a:lnTo>
                  <a:pt x="5028892" y="1963095"/>
                </a:lnTo>
                <a:cubicBezTo>
                  <a:pt x="5026646" y="2140746"/>
                  <a:pt x="5029161" y="2299120"/>
                  <a:pt x="5026915" y="2476771"/>
                </a:cubicBezTo>
                <a:lnTo>
                  <a:pt x="0" y="0"/>
                </a:lnTo>
                <a:close/>
              </a:path>
            </a:pathLst>
          </a:cu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6108320" y="5729878"/>
            <a:ext cx="2433903" cy="121170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Kalender für</a:t>
            </a:r>
          </a:p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Waldbesitzende</a:t>
            </a:r>
          </a:p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Waldfreunde</a:t>
            </a:r>
            <a:endParaRPr lang="de-DE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552635" y="205217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293314" y="205217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38246" y="205448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Picture 5" descr="C:\Users\Eva\Documents\Arbeit\Cluster\ClusterForstHolzBayern\KomSilva\AP5\Postkarten\PostkartenVorlagen_PPT\text43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764" y="205217"/>
            <a:ext cx="1065227" cy="10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hteck 1"/>
          <p:cNvSpPr/>
          <p:nvPr/>
        </p:nvSpPr>
        <p:spPr>
          <a:xfrm>
            <a:off x="16925202" y="3379748"/>
            <a:ext cx="4392973" cy="865104"/>
          </a:xfrm>
          <a:custGeom>
            <a:avLst/>
            <a:gdLst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0 w 4512004"/>
              <a:gd name="connsiteY3" fmla="*/ 856981 h 856981"/>
              <a:gd name="connsiteX4" fmla="*/ 0 w 4512004"/>
              <a:gd name="connsiteY4" fmla="*/ 0 h 856981"/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1764338 w 4512004"/>
              <a:gd name="connsiteY3" fmla="*/ 850607 h 856981"/>
              <a:gd name="connsiteX4" fmla="*/ 0 w 4512004"/>
              <a:gd name="connsiteY4" fmla="*/ 856981 h 856981"/>
              <a:gd name="connsiteX5" fmla="*/ 0 w 4512004"/>
              <a:gd name="connsiteY5" fmla="*/ 0 h 856981"/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1764338 w 4512004"/>
              <a:gd name="connsiteY3" fmla="*/ 850607 h 856981"/>
              <a:gd name="connsiteX4" fmla="*/ 0 w 4512004"/>
              <a:gd name="connsiteY4" fmla="*/ 0 h 8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2004" h="856981">
                <a:moveTo>
                  <a:pt x="0" y="0"/>
                </a:moveTo>
                <a:lnTo>
                  <a:pt x="4512004" y="0"/>
                </a:lnTo>
                <a:lnTo>
                  <a:pt x="4512004" y="856981"/>
                </a:lnTo>
                <a:lnTo>
                  <a:pt x="1764338" y="850607"/>
                </a:lnTo>
                <a:lnTo>
                  <a:pt x="0" y="0"/>
                </a:lnTo>
                <a:close/>
              </a:path>
            </a:pathLst>
          </a:cu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8187594" y="3467480"/>
            <a:ext cx="2751335" cy="70869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Mein Wald im Wandel </a:t>
            </a:r>
          </a:p>
          <a:p>
            <a:pPr algn="r"/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 Jahreszeiten</a:t>
            </a:r>
            <a:endParaRPr lang="de-DE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1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6688" y="0"/>
            <a:ext cx="21311367" cy="7777163"/>
          </a:xfrm>
          <a:prstGeom prst="rect">
            <a:avLst/>
          </a:pr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16264893" y="987868"/>
            <a:ext cx="4792335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11010163" y="990278"/>
            <a:ext cx="4901251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5632471" y="989480"/>
            <a:ext cx="5010168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01322" y="684113"/>
            <a:ext cx="5153724" cy="579982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ts val="101"/>
              </a:lnSpc>
            </a:pPr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Mein Wald im Jahresgang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Jede Jahreszeit gibt dem Wald ein eigenes Gesicht. Jeder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Monat hält eine andere Besonderheit oder Aufgabe bereit.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 Jahr beginnt mit der Holzernte. Durch die Entnahme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alter Bäume kommen wieder Sonnenstrahlen auf den Boden.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Wärmeliebende Insekten und Pflanzen fühlen sich jetzt wohl.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Junge Bäumchen, im Frühjahr oder Herbst gepflanzt oder aus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natürlicher Verjüngung, bekommen genug Raum und das Licht,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 sie zum Wachsen brauchen. Der Kreislauf beginnt neu.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Pflege des Waldes hilft dem Bestand, Wind und Wetter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standzuhalten. Gepflegte Wälder überstehen Stürme und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Schädlinge - gleichzeitig gewinnen wir Menschen den immer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wieder nachwachsenden Rohstoff Holz. 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Holz ist wertvoll - zum Verbrennen meist viel zu schade. Wir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wohnen in Holzhäusern nachhaltig, gesund und fühlen uns wohl.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Möbel aus Holz sind oft einzigartige Kunstwerke. Ohne Holz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hätten wir kein Papier, aber auch viele Stoffe, Kleber und Co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haben ihren Ursprung in unseren Wäldern. 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Außerdem verdanken wir dem Privatwald und den 2 Millionen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Waldbesitzenden einen grünen Erholungsort, einen Naturraum, </a:t>
            </a:r>
          </a:p>
          <a:p>
            <a:pPr>
              <a:spcAft>
                <a:spcPts val="605"/>
              </a:spcAft>
            </a:pPr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der uns mit Wasser und frischer Luft versorgt und uns schützt.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Waldbesitzer stehen in ihren Aufgaben nicht allein: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Staatliche Forstbehörden, Forstwirtschaftliche Zusammenschlüsse, </a:t>
            </a:r>
          </a:p>
          <a:p>
            <a:r>
              <a:rPr lang="de-DE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forstliche Dienstleister, Unternehmer u. a. helfen gerne weiter.</a:t>
            </a:r>
          </a:p>
          <a:p>
            <a:endParaRPr lang="de-DE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6538" y="6159619"/>
            <a:ext cx="4719723" cy="138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2342" y="6156413"/>
            <a:ext cx="2451104" cy="24855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Meine forstlichen Ansprechpartner vor Ort:</a:t>
            </a:r>
            <a:endParaRPr lang="de-DE" sz="1000" i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108511" y="188665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979499" y="188665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34980" y="188896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846814" y="566793"/>
            <a:ext cx="741701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März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336553" y="566655"/>
            <a:ext cx="68738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April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05860" y="561987"/>
            <a:ext cx="884286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Januar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900666" y="565760"/>
            <a:ext cx="102040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Februar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162643" y="566167"/>
            <a:ext cx="58230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7" name="Picture 3" descr="C:\Users\Eva\Documents\Arbeit\Cluster\ClusterForstHolzBayern\KomSilva\AP5\FErtige Instrumente\Kalender\Kalender_Individualisierbar\image52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83" y="930836"/>
            <a:ext cx="15520296" cy="66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5602468" y="96392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116474" y="5150851"/>
            <a:ext cx="2319871" cy="1124188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Besonders wertvoll!</a:t>
            </a:r>
          </a:p>
          <a:p>
            <a:pPr>
              <a:lnSpc>
                <a:spcPct val="95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Ende des Winters werden Submissionen</a:t>
            </a:r>
          </a:p>
          <a:p>
            <a:pPr>
              <a:lnSpc>
                <a:spcPct val="95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veranstaltet: Die wertvollsten Stämme </a:t>
            </a:r>
          </a:p>
          <a:p>
            <a:pPr>
              <a:lnSpc>
                <a:spcPct val="95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erzielen bei der Versteigerung</a:t>
            </a:r>
          </a:p>
          <a:p>
            <a:pPr>
              <a:lnSpc>
                <a:spcPct val="95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hohe Preise. Möbel, Furnier,</a:t>
            </a:r>
          </a:p>
          <a:p>
            <a:pPr>
              <a:lnSpc>
                <a:spcPct val="95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Instrumente, Kunstwerke </a:t>
            </a:r>
          </a:p>
          <a:p>
            <a:pPr>
              <a:lnSpc>
                <a:spcPct val="95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Co entstehen daraus.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08454" y="3723398"/>
            <a:ext cx="2423620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Holzerntezeit!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Holzernte mit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Harvester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oder der Motorsäge ist nun im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vollen Gang. Der Forst schützt die Böden.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969353" y="2838637"/>
            <a:ext cx="2561033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Pflanz-Saison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 Frühjahr und im Herbst ist die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beste Zeit zu pflanzen. Informieren Sie sich,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welche Baumarten bei Ihnen gut wachsen.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0977051" y="971495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 rot="21208397">
            <a:off x="7503864" y="1258051"/>
            <a:ext cx="1119221" cy="107186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Ein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Spaziergang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 Winterwald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wirkt Wunder für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Herz und Seele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107962" y="964685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lnSpc>
                <a:spcPct val="119000"/>
              </a:lnSpc>
            </a:pP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241729" y="971048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228917" y="3722399"/>
            <a:ext cx="2598214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Vorsicht Käfer!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 Temperaturen über 16,5°C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schwärmen Borkenkäfer. Wichtig ist jetzt die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regelmäßige Kontrolle auf befallene Bäume.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8654853" y="969984"/>
            <a:ext cx="349512" cy="669234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8651893" y="5549449"/>
            <a:ext cx="2312075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Alle Vöglein sind schon da!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Biotopbäume sind wichtig für den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Wald. Jetzt im Frühsommer nisten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alten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Spechthöhlen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viele Vögel.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Biotopbäume bieten Futter und Schutz.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9564710" y="560663"/>
            <a:ext cx="60170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Juni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 rot="653743">
            <a:off x="20268232" y="964549"/>
            <a:ext cx="833887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</a:p>
        </p:txBody>
      </p:sp>
      <p:sp>
        <p:nvSpPr>
          <p:cNvPr id="33" name="Textfeld 32"/>
          <p:cNvSpPr txBox="1"/>
          <p:nvPr/>
        </p:nvSpPr>
        <p:spPr>
          <a:xfrm rot="120000">
            <a:off x="12620118" y="6057784"/>
            <a:ext cx="877168" cy="88720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Ostereier im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 suchen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macht Spaß!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3447999" y="973529"/>
            <a:ext cx="349512" cy="669234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9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3448342" y="4625102"/>
            <a:ext cx="1987136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Der Wald blüht.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Buschwindröschen, Lärchensporn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Bärlauch zeigen Blüten.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Aber auch die Bäume legen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los, wie Ahorn oder Eiche.</a:t>
            </a:r>
          </a:p>
        </p:txBody>
      </p:sp>
    </p:spTree>
    <p:extLst>
      <p:ext uri="{BB962C8B-B14F-4D97-AF65-F5344CB8AC3E}">
        <p14:creationId xmlns:p14="http://schemas.microsoft.com/office/powerpoint/2010/main" val="228877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79418" y="2813010"/>
            <a:ext cx="5427797" cy="133598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KomSilva</a:t>
            </a:r>
          </a:p>
          <a:p>
            <a:r>
              <a:rPr lang="de-DE" sz="4000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Falt-Kalender </a:t>
            </a:r>
            <a:r>
              <a:rPr lang="de-DE" sz="4000" b="1" dirty="0">
                <a:solidFill>
                  <a:srgbClr val="5B81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 März</a:t>
            </a:r>
          </a:p>
        </p:txBody>
      </p:sp>
      <p:pic>
        <p:nvPicPr>
          <p:cNvPr id="3" name="Picture 6" descr="C:\Users\Eva\Documents\Arbeit\Cluster\ClusterForstHolzBayern\KomSilva\AP1\CorporateDesign\Logo_LomSilva\2017-08-25 Logo KomSilva ohne Text_Aufklebe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46" y="690109"/>
            <a:ext cx="2936385" cy="13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0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Eva\Documents\Arbeit\Cluster\ClusterForstHolzBayern\KomSilva\AP5\Kalender\Kalender_Individualisierbar\Titelbi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432" y="-3331"/>
            <a:ext cx="5498058" cy="58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26008" y="0"/>
            <a:ext cx="15888725" cy="7777163"/>
          </a:xfrm>
          <a:prstGeom prst="rect">
            <a:avLst/>
          </a:pr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4760" y="981217"/>
            <a:ext cx="4792335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5387648" y="986025"/>
            <a:ext cx="4901251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10654485" y="981788"/>
            <a:ext cx="5010168" cy="6541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48755" y="577057"/>
            <a:ext cx="137444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September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80652" y="577057"/>
            <a:ext cx="1083452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Oktober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42371" y="577057"/>
            <a:ext cx="1337260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451577" y="577057"/>
            <a:ext cx="131624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Dezember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451518" y="577195"/>
            <a:ext cx="884286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Januar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C:\Users\Eva\Documents\Arbeit\Cluster\ClusterForstHolzBayern\KomSilva\AP5\Kalender\Kalender_Individualisierbar\Sept_Feb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6" y="948808"/>
            <a:ext cx="15459010" cy="66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3891114" y="577057"/>
            <a:ext cx="1020403" cy="40390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Februar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635273" y="97615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3130141" y="969558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371695" y="97300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871006" y="974953"/>
            <a:ext cx="349512" cy="65090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18683" y="958424"/>
            <a:ext cx="349512" cy="669234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30.</a:t>
            </a:r>
          </a:p>
        </p:txBody>
      </p:sp>
      <p:sp>
        <p:nvSpPr>
          <p:cNvPr id="19" name="Rechteck 18"/>
          <p:cNvSpPr/>
          <p:nvPr/>
        </p:nvSpPr>
        <p:spPr>
          <a:xfrm>
            <a:off x="16200536" y="3919927"/>
            <a:ext cx="5114206" cy="2500248"/>
          </a:xfrm>
          <a:custGeom>
            <a:avLst/>
            <a:gdLst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0 w 4993613"/>
              <a:gd name="connsiteY3" fmla="*/ 2448272 h 2448272"/>
              <a:gd name="connsiteX4" fmla="*/ 0 w 4993613"/>
              <a:gd name="connsiteY4" fmla="*/ 0 h 2448272"/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0 w 4993613"/>
              <a:gd name="connsiteY3" fmla="*/ 2448272 h 2448272"/>
              <a:gd name="connsiteX4" fmla="*/ 4490 w 4993613"/>
              <a:gd name="connsiteY4" fmla="*/ 662781 h 2448272"/>
              <a:gd name="connsiteX5" fmla="*/ 0 w 4993613"/>
              <a:gd name="connsiteY5" fmla="*/ 0 h 2448272"/>
              <a:gd name="connsiteX0" fmla="*/ 0 w 4993613"/>
              <a:gd name="connsiteY0" fmla="*/ 0 h 2448272"/>
              <a:gd name="connsiteX1" fmla="*/ 4993613 w 4993613"/>
              <a:gd name="connsiteY1" fmla="*/ 0 h 2448272"/>
              <a:gd name="connsiteX2" fmla="*/ 4993613 w 4993613"/>
              <a:gd name="connsiteY2" fmla="*/ 2448272 h 2448272"/>
              <a:gd name="connsiteX3" fmla="*/ 3604940 w 4993613"/>
              <a:gd name="connsiteY3" fmla="*/ 2443956 h 2448272"/>
              <a:gd name="connsiteX4" fmla="*/ 0 w 4993613"/>
              <a:gd name="connsiteY4" fmla="*/ 2448272 h 2448272"/>
              <a:gd name="connsiteX5" fmla="*/ 4490 w 4993613"/>
              <a:gd name="connsiteY5" fmla="*/ 662781 h 2448272"/>
              <a:gd name="connsiteX6" fmla="*/ 0 w 4993613"/>
              <a:gd name="connsiteY6" fmla="*/ 0 h 2448272"/>
              <a:gd name="connsiteX0" fmla="*/ 0 w 4993613"/>
              <a:gd name="connsiteY0" fmla="*/ 0 h 2453481"/>
              <a:gd name="connsiteX1" fmla="*/ 4993613 w 4993613"/>
              <a:gd name="connsiteY1" fmla="*/ 0 h 2453481"/>
              <a:gd name="connsiteX2" fmla="*/ 4993613 w 4993613"/>
              <a:gd name="connsiteY2" fmla="*/ 2448272 h 2453481"/>
              <a:gd name="connsiteX3" fmla="*/ 4147865 w 4993613"/>
              <a:gd name="connsiteY3" fmla="*/ 2453481 h 2453481"/>
              <a:gd name="connsiteX4" fmla="*/ 0 w 4993613"/>
              <a:gd name="connsiteY4" fmla="*/ 2448272 h 2453481"/>
              <a:gd name="connsiteX5" fmla="*/ 4490 w 4993613"/>
              <a:gd name="connsiteY5" fmla="*/ 662781 h 2453481"/>
              <a:gd name="connsiteX6" fmla="*/ 0 w 4993613"/>
              <a:gd name="connsiteY6" fmla="*/ 0 h 2453481"/>
              <a:gd name="connsiteX0" fmla="*/ 302782 w 5296395"/>
              <a:gd name="connsiteY0" fmla="*/ 0 h 2584402"/>
              <a:gd name="connsiteX1" fmla="*/ 5296395 w 5296395"/>
              <a:gd name="connsiteY1" fmla="*/ 0 h 2584402"/>
              <a:gd name="connsiteX2" fmla="*/ 5296395 w 5296395"/>
              <a:gd name="connsiteY2" fmla="*/ 2448272 h 2584402"/>
              <a:gd name="connsiteX3" fmla="*/ 4450647 w 5296395"/>
              <a:gd name="connsiteY3" fmla="*/ 2453481 h 2584402"/>
              <a:gd name="connsiteX4" fmla="*/ 302782 w 5296395"/>
              <a:gd name="connsiteY4" fmla="*/ 2448272 h 2584402"/>
              <a:gd name="connsiteX5" fmla="*/ 316797 w 5296395"/>
              <a:gd name="connsiteY5" fmla="*/ 2453481 h 2584402"/>
              <a:gd name="connsiteX6" fmla="*/ 307272 w 5296395"/>
              <a:gd name="connsiteY6" fmla="*/ 662781 h 2584402"/>
              <a:gd name="connsiteX7" fmla="*/ 302782 w 5296395"/>
              <a:gd name="connsiteY7" fmla="*/ 0 h 2584402"/>
              <a:gd name="connsiteX0" fmla="*/ 305756 w 5299369"/>
              <a:gd name="connsiteY0" fmla="*/ 0 h 2453481"/>
              <a:gd name="connsiteX1" fmla="*/ 5299369 w 5299369"/>
              <a:gd name="connsiteY1" fmla="*/ 0 h 2453481"/>
              <a:gd name="connsiteX2" fmla="*/ 5299369 w 5299369"/>
              <a:gd name="connsiteY2" fmla="*/ 2448272 h 2453481"/>
              <a:gd name="connsiteX3" fmla="*/ 4453621 w 5299369"/>
              <a:gd name="connsiteY3" fmla="*/ 2453481 h 2453481"/>
              <a:gd name="connsiteX4" fmla="*/ 305756 w 5299369"/>
              <a:gd name="connsiteY4" fmla="*/ 2448272 h 2453481"/>
              <a:gd name="connsiteX5" fmla="*/ 310246 w 5299369"/>
              <a:gd name="connsiteY5" fmla="*/ 662781 h 2453481"/>
              <a:gd name="connsiteX6" fmla="*/ 305756 w 5299369"/>
              <a:gd name="connsiteY6" fmla="*/ 0 h 2453481"/>
              <a:gd name="connsiteX0" fmla="*/ 0 w 4993613"/>
              <a:gd name="connsiteY0" fmla="*/ 0 h 2453481"/>
              <a:gd name="connsiteX1" fmla="*/ 4993613 w 4993613"/>
              <a:gd name="connsiteY1" fmla="*/ 0 h 2453481"/>
              <a:gd name="connsiteX2" fmla="*/ 4993613 w 4993613"/>
              <a:gd name="connsiteY2" fmla="*/ 2448272 h 2453481"/>
              <a:gd name="connsiteX3" fmla="*/ 4147865 w 4993613"/>
              <a:gd name="connsiteY3" fmla="*/ 2453481 h 2453481"/>
              <a:gd name="connsiteX4" fmla="*/ 4490 w 4993613"/>
              <a:gd name="connsiteY4" fmla="*/ 662781 h 2453481"/>
              <a:gd name="connsiteX5" fmla="*/ 0 w 4993613"/>
              <a:gd name="connsiteY5" fmla="*/ 0 h 2453481"/>
              <a:gd name="connsiteX0" fmla="*/ 0 w 4993613"/>
              <a:gd name="connsiteY0" fmla="*/ 3969 h 2457450"/>
              <a:gd name="connsiteX1" fmla="*/ 1023665 w 4993613"/>
              <a:gd name="connsiteY1" fmla="*/ 0 h 2457450"/>
              <a:gd name="connsiteX2" fmla="*/ 4993613 w 4993613"/>
              <a:gd name="connsiteY2" fmla="*/ 3969 h 2457450"/>
              <a:gd name="connsiteX3" fmla="*/ 4993613 w 4993613"/>
              <a:gd name="connsiteY3" fmla="*/ 2452241 h 2457450"/>
              <a:gd name="connsiteX4" fmla="*/ 4147865 w 4993613"/>
              <a:gd name="connsiteY4" fmla="*/ 2457450 h 2457450"/>
              <a:gd name="connsiteX5" fmla="*/ 4490 w 4993613"/>
              <a:gd name="connsiteY5" fmla="*/ 666750 h 2457450"/>
              <a:gd name="connsiteX6" fmla="*/ 0 w 4993613"/>
              <a:gd name="connsiteY6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3613 w 4995590"/>
              <a:gd name="connsiteY2" fmla="*/ 3969 h 2457450"/>
              <a:gd name="connsiteX3" fmla="*/ 4995590 w 4995590"/>
              <a:gd name="connsiteY3" fmla="*/ 1952625 h 2457450"/>
              <a:gd name="connsiteX4" fmla="*/ 4993613 w 4995590"/>
              <a:gd name="connsiteY4" fmla="*/ 2452241 h 2457450"/>
              <a:gd name="connsiteX5" fmla="*/ 4147865 w 4995590"/>
              <a:gd name="connsiteY5" fmla="*/ 2457450 h 2457450"/>
              <a:gd name="connsiteX6" fmla="*/ 4490 w 4995590"/>
              <a:gd name="connsiteY6" fmla="*/ 666750 h 2457450"/>
              <a:gd name="connsiteX7" fmla="*/ 0 w 4995590"/>
              <a:gd name="connsiteY7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5590 w 4995590"/>
              <a:gd name="connsiteY2" fmla="*/ 1952625 h 2457450"/>
              <a:gd name="connsiteX3" fmla="*/ 4993613 w 4995590"/>
              <a:gd name="connsiteY3" fmla="*/ 2452241 h 2457450"/>
              <a:gd name="connsiteX4" fmla="*/ 4147865 w 4995590"/>
              <a:gd name="connsiteY4" fmla="*/ 2457450 h 2457450"/>
              <a:gd name="connsiteX5" fmla="*/ 4490 w 4995590"/>
              <a:gd name="connsiteY5" fmla="*/ 666750 h 2457450"/>
              <a:gd name="connsiteX6" fmla="*/ 0 w 4995590"/>
              <a:gd name="connsiteY6" fmla="*/ 3969 h 2457450"/>
              <a:gd name="connsiteX0" fmla="*/ 0 w 4995590"/>
              <a:gd name="connsiteY0" fmla="*/ 3969 h 2457450"/>
              <a:gd name="connsiteX1" fmla="*/ 1023665 w 4995590"/>
              <a:gd name="connsiteY1" fmla="*/ 0 h 2457450"/>
              <a:gd name="connsiteX2" fmla="*/ 4995590 w 4995590"/>
              <a:gd name="connsiteY2" fmla="*/ 1952625 h 2457450"/>
              <a:gd name="connsiteX3" fmla="*/ 4993613 w 4995590"/>
              <a:gd name="connsiteY3" fmla="*/ 2452241 h 2457450"/>
              <a:gd name="connsiteX4" fmla="*/ 4147865 w 4995590"/>
              <a:gd name="connsiteY4" fmla="*/ 2457450 h 2457450"/>
              <a:gd name="connsiteX5" fmla="*/ 0 w 4995590"/>
              <a:gd name="connsiteY5" fmla="*/ 3969 h 2457450"/>
              <a:gd name="connsiteX0" fmla="*/ 0 w 4995590"/>
              <a:gd name="connsiteY0" fmla="*/ 3969 h 2452241"/>
              <a:gd name="connsiteX1" fmla="*/ 1023665 w 4995590"/>
              <a:gd name="connsiteY1" fmla="*/ 0 h 2452241"/>
              <a:gd name="connsiteX2" fmla="*/ 4995590 w 4995590"/>
              <a:gd name="connsiteY2" fmla="*/ 1952625 h 2452241"/>
              <a:gd name="connsiteX3" fmla="*/ 4993613 w 4995590"/>
              <a:gd name="connsiteY3" fmla="*/ 2452241 h 2452241"/>
              <a:gd name="connsiteX4" fmla="*/ 0 w 4995590"/>
              <a:gd name="connsiteY4" fmla="*/ 3969 h 2452241"/>
              <a:gd name="connsiteX0" fmla="*/ 0 w 5043215"/>
              <a:gd name="connsiteY0" fmla="*/ 0 h 2453035"/>
              <a:gd name="connsiteX1" fmla="*/ 1071290 w 5043215"/>
              <a:gd name="connsiteY1" fmla="*/ 794 h 2453035"/>
              <a:gd name="connsiteX2" fmla="*/ 5043215 w 5043215"/>
              <a:gd name="connsiteY2" fmla="*/ 1953419 h 2453035"/>
              <a:gd name="connsiteX3" fmla="*/ 5041238 w 5043215"/>
              <a:gd name="connsiteY3" fmla="*/ 2453035 h 2453035"/>
              <a:gd name="connsiteX4" fmla="*/ 0 w 5043215"/>
              <a:gd name="connsiteY4" fmla="*/ 0 h 2453035"/>
              <a:gd name="connsiteX0" fmla="*/ 0 w 5043215"/>
              <a:gd name="connsiteY0" fmla="*/ 0 h 2486372"/>
              <a:gd name="connsiteX1" fmla="*/ 1071290 w 5043215"/>
              <a:gd name="connsiteY1" fmla="*/ 794 h 2486372"/>
              <a:gd name="connsiteX2" fmla="*/ 5043215 w 5043215"/>
              <a:gd name="connsiteY2" fmla="*/ 1953419 h 2486372"/>
              <a:gd name="connsiteX3" fmla="*/ 5036476 w 5043215"/>
              <a:gd name="connsiteY3" fmla="*/ 2486372 h 2486372"/>
              <a:gd name="connsiteX4" fmla="*/ 0 w 5043215"/>
              <a:gd name="connsiteY4" fmla="*/ 0 h 2486372"/>
              <a:gd name="connsiteX0" fmla="*/ 0 w 5036911"/>
              <a:gd name="connsiteY0" fmla="*/ 0 h 2486372"/>
              <a:gd name="connsiteX1" fmla="*/ 1071290 w 5036911"/>
              <a:gd name="connsiteY1" fmla="*/ 794 h 2486372"/>
              <a:gd name="connsiteX2" fmla="*/ 5033690 w 5036911"/>
              <a:gd name="connsiteY2" fmla="*/ 1953419 h 2486372"/>
              <a:gd name="connsiteX3" fmla="*/ 5036476 w 5036911"/>
              <a:gd name="connsiteY3" fmla="*/ 2486372 h 2486372"/>
              <a:gd name="connsiteX4" fmla="*/ 0 w 5036911"/>
              <a:gd name="connsiteY4" fmla="*/ 0 h 2486372"/>
              <a:gd name="connsiteX0" fmla="*/ 0 w 5033690"/>
              <a:gd name="connsiteY0" fmla="*/ 0 h 2481609"/>
              <a:gd name="connsiteX1" fmla="*/ 1071290 w 5033690"/>
              <a:gd name="connsiteY1" fmla="*/ 794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81609"/>
              <a:gd name="connsiteX1" fmla="*/ 1061765 w 5033690"/>
              <a:gd name="connsiteY1" fmla="*/ 5556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81609"/>
              <a:gd name="connsiteX1" fmla="*/ 1052240 w 5033690"/>
              <a:gd name="connsiteY1" fmla="*/ 794 h 2481609"/>
              <a:gd name="connsiteX2" fmla="*/ 5033690 w 5033690"/>
              <a:gd name="connsiteY2" fmla="*/ 1953419 h 2481609"/>
              <a:gd name="connsiteX3" fmla="*/ 5031713 w 5033690"/>
              <a:gd name="connsiteY3" fmla="*/ 2481609 h 2481609"/>
              <a:gd name="connsiteX4" fmla="*/ 0 w 5033690"/>
              <a:gd name="connsiteY4" fmla="*/ 0 h 2481609"/>
              <a:gd name="connsiteX0" fmla="*/ 0 w 5033690"/>
              <a:gd name="connsiteY0" fmla="*/ 0 h 2476771"/>
              <a:gd name="connsiteX1" fmla="*/ 1052240 w 5033690"/>
              <a:gd name="connsiteY1" fmla="*/ 794 h 2476771"/>
              <a:gd name="connsiteX2" fmla="*/ 5033690 w 5033690"/>
              <a:gd name="connsiteY2" fmla="*/ 1953419 h 2476771"/>
              <a:gd name="connsiteX3" fmla="*/ 5017320 w 5033690"/>
              <a:gd name="connsiteY3" fmla="*/ 2476771 h 2476771"/>
              <a:gd name="connsiteX4" fmla="*/ 0 w 5033690"/>
              <a:gd name="connsiteY4" fmla="*/ 0 h 2476771"/>
              <a:gd name="connsiteX0" fmla="*/ 0 w 5033690"/>
              <a:gd name="connsiteY0" fmla="*/ 0 h 2476771"/>
              <a:gd name="connsiteX1" fmla="*/ 1052240 w 5033690"/>
              <a:gd name="connsiteY1" fmla="*/ 794 h 2476771"/>
              <a:gd name="connsiteX2" fmla="*/ 5033690 w 5033690"/>
              <a:gd name="connsiteY2" fmla="*/ 1953419 h 2476771"/>
              <a:gd name="connsiteX3" fmla="*/ 5026915 w 5033690"/>
              <a:gd name="connsiteY3" fmla="*/ 2476771 h 2476771"/>
              <a:gd name="connsiteX4" fmla="*/ 0 w 5033690"/>
              <a:gd name="connsiteY4" fmla="*/ 0 h 2476771"/>
              <a:gd name="connsiteX0" fmla="*/ 0 w 5028892"/>
              <a:gd name="connsiteY0" fmla="*/ 0 h 2476771"/>
              <a:gd name="connsiteX1" fmla="*/ 1052240 w 5028892"/>
              <a:gd name="connsiteY1" fmla="*/ 794 h 2476771"/>
              <a:gd name="connsiteX2" fmla="*/ 5028892 w 5028892"/>
              <a:gd name="connsiteY2" fmla="*/ 1963095 h 2476771"/>
              <a:gd name="connsiteX3" fmla="*/ 5026915 w 5028892"/>
              <a:gd name="connsiteY3" fmla="*/ 2476771 h 2476771"/>
              <a:gd name="connsiteX4" fmla="*/ 0 w 5028892"/>
              <a:gd name="connsiteY4" fmla="*/ 0 h 247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92" h="2476771">
                <a:moveTo>
                  <a:pt x="0" y="0"/>
                </a:moveTo>
                <a:lnTo>
                  <a:pt x="1052240" y="794"/>
                </a:lnTo>
                <a:lnTo>
                  <a:pt x="5028892" y="1963095"/>
                </a:lnTo>
                <a:cubicBezTo>
                  <a:pt x="5026646" y="2140746"/>
                  <a:pt x="5029161" y="2299120"/>
                  <a:pt x="5026915" y="2476771"/>
                </a:cubicBezTo>
                <a:lnTo>
                  <a:pt x="0" y="0"/>
                </a:lnTo>
                <a:close/>
              </a:path>
            </a:pathLst>
          </a:cu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6108320" y="5729878"/>
            <a:ext cx="2433903" cy="121170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Kalender für</a:t>
            </a:r>
          </a:p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Waldbesitzende</a:t>
            </a:r>
          </a:p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Waldfreunde</a:t>
            </a:r>
            <a:endParaRPr lang="de-DE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552635" y="205217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293314" y="205217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38246" y="205448"/>
            <a:ext cx="1633358" cy="279625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www.ihrewebpage.de</a:t>
            </a:r>
            <a:endParaRPr lang="de-D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Picture 5" descr="C:\Users\Eva\Documents\Arbeit\Cluster\ClusterForstHolzBayern\KomSilva\AP5\Postkarten\PostkartenVorlagen_PPT\text43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764" y="205217"/>
            <a:ext cx="1065227" cy="10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hteck 1"/>
          <p:cNvSpPr/>
          <p:nvPr/>
        </p:nvSpPr>
        <p:spPr>
          <a:xfrm>
            <a:off x="16925202" y="3379748"/>
            <a:ext cx="4392973" cy="865104"/>
          </a:xfrm>
          <a:custGeom>
            <a:avLst/>
            <a:gdLst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0 w 4512004"/>
              <a:gd name="connsiteY3" fmla="*/ 856981 h 856981"/>
              <a:gd name="connsiteX4" fmla="*/ 0 w 4512004"/>
              <a:gd name="connsiteY4" fmla="*/ 0 h 856981"/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1764338 w 4512004"/>
              <a:gd name="connsiteY3" fmla="*/ 850607 h 856981"/>
              <a:gd name="connsiteX4" fmla="*/ 0 w 4512004"/>
              <a:gd name="connsiteY4" fmla="*/ 856981 h 856981"/>
              <a:gd name="connsiteX5" fmla="*/ 0 w 4512004"/>
              <a:gd name="connsiteY5" fmla="*/ 0 h 856981"/>
              <a:gd name="connsiteX0" fmla="*/ 0 w 4512004"/>
              <a:gd name="connsiteY0" fmla="*/ 0 h 856981"/>
              <a:gd name="connsiteX1" fmla="*/ 4512004 w 4512004"/>
              <a:gd name="connsiteY1" fmla="*/ 0 h 856981"/>
              <a:gd name="connsiteX2" fmla="*/ 4512004 w 4512004"/>
              <a:gd name="connsiteY2" fmla="*/ 856981 h 856981"/>
              <a:gd name="connsiteX3" fmla="*/ 1764338 w 4512004"/>
              <a:gd name="connsiteY3" fmla="*/ 850607 h 856981"/>
              <a:gd name="connsiteX4" fmla="*/ 0 w 4512004"/>
              <a:gd name="connsiteY4" fmla="*/ 0 h 8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2004" h="856981">
                <a:moveTo>
                  <a:pt x="0" y="0"/>
                </a:moveTo>
                <a:lnTo>
                  <a:pt x="4512004" y="0"/>
                </a:lnTo>
                <a:lnTo>
                  <a:pt x="4512004" y="856981"/>
                </a:lnTo>
                <a:lnTo>
                  <a:pt x="1764338" y="850607"/>
                </a:lnTo>
                <a:lnTo>
                  <a:pt x="0" y="0"/>
                </a:lnTo>
                <a:close/>
              </a:path>
            </a:pathLst>
          </a:custGeom>
          <a:solidFill>
            <a:srgbClr val="5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8187594" y="3467480"/>
            <a:ext cx="2751335" cy="708690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Mein Wald im Wandel </a:t>
            </a:r>
          </a:p>
          <a:p>
            <a:pPr algn="r"/>
            <a:r>
              <a:rPr lang="de-D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 Jahreszeiten</a:t>
            </a:r>
            <a:endParaRPr lang="de-DE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611715" y="958423"/>
            <a:ext cx="349512" cy="5775799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</a:t>
            </a: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</a:t>
            </a:r>
          </a:p>
          <a:p>
            <a:pPr>
              <a:lnSpc>
                <a:spcPct val="118000"/>
              </a:lnSpc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</a:t>
            </a:r>
          </a:p>
        </p:txBody>
      </p:sp>
      <p:cxnSp>
        <p:nvCxnSpPr>
          <p:cNvPr id="27" name="Gerade Verbindung 26"/>
          <p:cNvCxnSpPr/>
          <p:nvPr/>
        </p:nvCxnSpPr>
        <p:spPr>
          <a:xfrm>
            <a:off x="13224246" y="4629610"/>
            <a:ext cx="2323879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 rot="21233533">
            <a:off x="2183282" y="6679440"/>
            <a:ext cx="833887" cy="75485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Kontrolle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auf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Käferbäume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 rot="240378">
            <a:off x="9369712" y="959996"/>
            <a:ext cx="920449" cy="1062633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 Barbara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Kirschzweige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die Vase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für blühende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Weihnachten.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 rot="21208397">
            <a:off x="12581455" y="1012370"/>
            <a:ext cx="1119221" cy="107186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Tipp: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Ein 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Spaziergang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 Winterwald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wirkt Wunder für </a:t>
            </a:r>
          </a:p>
          <a:p>
            <a:pPr>
              <a:lnSpc>
                <a:spcPct val="12000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Herz und Seele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44081" y="3720454"/>
            <a:ext cx="2349256" cy="94761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>
              <a:lnSpc>
                <a:spcPts val="1110"/>
              </a:lnSpc>
            </a:pPr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Wenn's um Wald geht...</a:t>
            </a:r>
          </a:p>
          <a:p>
            <a:pPr algn="r"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...finden Sie Rat und Tat </a:t>
            </a:r>
          </a:p>
          <a:p>
            <a:pPr algn="r"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bei Ansprechpartnern </a:t>
            </a:r>
          </a:p>
          <a:p>
            <a:pPr algn="r"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vor Ort: Ihre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Förstbehörden</a:t>
            </a: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b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Forstwirtschaftliche Zusammenschlüsse, </a:t>
            </a:r>
          </a:p>
          <a:p>
            <a:pPr algn="r">
              <a:lnSpc>
                <a:spcPts val="1110"/>
              </a:lnSpc>
            </a:pPr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Unternehmer und Co helfen weiter.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697373" y="5564740"/>
            <a:ext cx="2279741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Wild im Wald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Oktober - Januar ist Jagdsaison.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Jetzt ist im Bestand eine gute Zeit,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um Pflanzschutz und Zäune zu prüfen.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5336096" y="2855885"/>
            <a:ext cx="2434937" cy="869942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Warme Stube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gutes Brennholz liefern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z.B. Buche und Eiche.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Aber Holz ist oft zu wertvoll für den Ofen: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Häuser, Möbel, Papier - Holz kann mehr!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8463456" y="4657187"/>
            <a:ext cx="1830325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Oh Tannenbaum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Frohe Weihnachten! Seit dem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19. Jhd. ist es Brauch, einen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Weihnachtsbaum aufzustellen.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0702389" y="3733014"/>
            <a:ext cx="2423620" cy="714596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pPr algn="r"/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Holzerntezeit!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Die Holzernte mit </a:t>
            </a:r>
            <a:r>
              <a:rPr lang="de-DE" sz="1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Harvester</a:t>
            </a:r>
            <a:endParaRPr lang="de-DE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oder der Motorsäge ist nun im </a:t>
            </a:r>
          </a:p>
          <a:p>
            <a:pPr algn="r"/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vollen Gang. Der Forst schützt die Böden.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13164433" y="5210692"/>
            <a:ext cx="2337940" cy="1180637"/>
          </a:xfrm>
          <a:prstGeom prst="rect">
            <a:avLst/>
          </a:prstGeom>
          <a:noFill/>
        </p:spPr>
        <p:txBody>
          <a:bodyPr wrap="none" lIns="92236" tIns="46118" rIns="92236" bIns="46118" rtlCol="0">
            <a:spAutoFit/>
          </a:bodyPr>
          <a:lstStyle/>
          <a:p>
            <a:r>
              <a:rPr lang="de-DE" sz="10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Besonders wertvoll!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Ende des Winters werden Submissionen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veranstaltet: Die wertvollsten Stämme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erzielen bei der Versteigerung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hohe Preise. Möbel, Furnier,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Instrumente, Kunstwerke </a:t>
            </a:r>
          </a:p>
          <a:p>
            <a:r>
              <a:rPr lang="de-DE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 Co entstehen daraus.</a:t>
            </a:r>
          </a:p>
        </p:txBody>
      </p:sp>
    </p:spTree>
    <p:extLst>
      <p:ext uri="{BB962C8B-B14F-4D97-AF65-F5344CB8AC3E}">
        <p14:creationId xmlns:p14="http://schemas.microsoft.com/office/powerpoint/2010/main" val="131463405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5364</Words>
  <Application>Microsoft Office PowerPoint</Application>
  <PresentationFormat>Benutzerdefiniert</PresentationFormat>
  <Paragraphs>2241</Paragraphs>
  <Slides>13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</dc:creator>
  <cp:lastModifiedBy>Eva</cp:lastModifiedBy>
  <cp:revision>110</cp:revision>
  <dcterms:created xsi:type="dcterms:W3CDTF">2019-02-26T09:30:00Z</dcterms:created>
  <dcterms:modified xsi:type="dcterms:W3CDTF">2019-12-11T07:56:21Z</dcterms:modified>
</cp:coreProperties>
</file>